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718" r:id="rId1"/>
  </p:sldMasterIdLst>
  <p:notesMasterIdLst>
    <p:notesMasterId r:id="rId33"/>
  </p:notesMasterIdLst>
  <p:handoutMasterIdLst>
    <p:handoutMasterId r:id="rId34"/>
  </p:handoutMasterIdLst>
  <p:sldIdLst>
    <p:sldId id="1039" r:id="rId2"/>
    <p:sldId id="682" r:id="rId3"/>
    <p:sldId id="1037" r:id="rId4"/>
    <p:sldId id="988" r:id="rId5"/>
    <p:sldId id="1017" r:id="rId6"/>
    <p:sldId id="1018" r:id="rId7"/>
    <p:sldId id="1019" r:id="rId8"/>
    <p:sldId id="1023" r:id="rId9"/>
    <p:sldId id="1020" r:id="rId10"/>
    <p:sldId id="1024" r:id="rId11"/>
    <p:sldId id="1026" r:id="rId12"/>
    <p:sldId id="1036" r:id="rId13"/>
    <p:sldId id="1027" r:id="rId14"/>
    <p:sldId id="998" r:id="rId15"/>
    <p:sldId id="1000" r:id="rId16"/>
    <p:sldId id="1028" r:id="rId17"/>
    <p:sldId id="1035" r:id="rId18"/>
    <p:sldId id="1001" r:id="rId19"/>
    <p:sldId id="1002" r:id="rId20"/>
    <p:sldId id="1003" r:id="rId21"/>
    <p:sldId id="1004" r:id="rId22"/>
    <p:sldId id="1005" r:id="rId23"/>
    <p:sldId id="1006" r:id="rId24"/>
    <p:sldId id="1007" r:id="rId25"/>
    <p:sldId id="1030" r:id="rId26"/>
    <p:sldId id="982" r:id="rId27"/>
    <p:sldId id="1029" r:id="rId28"/>
    <p:sldId id="1034" r:id="rId29"/>
    <p:sldId id="1032" r:id="rId30"/>
    <p:sldId id="1016" r:id="rId31"/>
    <p:sldId id="1033" r:id="rId3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1039"/>
            <p14:sldId id="682"/>
            <p14:sldId id="1037"/>
            <p14:sldId id="988"/>
            <p14:sldId id="1017"/>
            <p14:sldId id="1018"/>
            <p14:sldId id="1019"/>
            <p14:sldId id="1023"/>
            <p14:sldId id="1020"/>
            <p14:sldId id="1024"/>
            <p14:sldId id="1026"/>
            <p14:sldId id="1036"/>
            <p14:sldId id="1027"/>
            <p14:sldId id="998"/>
            <p14:sldId id="1000"/>
            <p14:sldId id="1028"/>
            <p14:sldId id="1035"/>
            <p14:sldId id="1001"/>
            <p14:sldId id="1002"/>
            <p14:sldId id="1003"/>
            <p14:sldId id="1004"/>
            <p14:sldId id="1005"/>
            <p14:sldId id="1006"/>
            <p14:sldId id="1007"/>
            <p14:sldId id="1030"/>
            <p14:sldId id="982"/>
            <p14:sldId id="1029"/>
            <p14:sldId id="1034"/>
            <p14:sldId id="1032"/>
            <p14:sldId id="1016"/>
            <p14:sldId id="1033"/>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B25"/>
    <a:srgbClr val="FFC000"/>
    <a:srgbClr val="000000"/>
    <a:srgbClr val="A93535"/>
    <a:srgbClr val="FDF3B9"/>
    <a:srgbClr val="C2E3E2"/>
    <a:srgbClr val="D09E00"/>
    <a:srgbClr val="FFE699"/>
    <a:srgbClr val="FB858D"/>
    <a:srgbClr val="A0B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79AB1-D99A-4701-B1E1-01C97F15D11F}" v="104" dt="2023-09-26T11:39:17.562"/>
    <p1510:client id="{D59A5355-A6AD-4339-BB11-4A66CB834D88}" v="177" dt="2023-09-26T11:23:58.07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382" y="67"/>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2024/2/16</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2024/2/16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44F3F95-1DE9-F948-9ABE-A8F6E5B8157B}" type="slidenum">
              <a:rPr kumimoji="1" lang="ja-JP" altLang="en-US" smtClean="0"/>
              <a:t>0</a:t>
            </a:fld>
            <a:endParaRPr kumimoji="1" lang="ja-JP" altLang="en-US"/>
          </a:p>
        </p:txBody>
      </p:sp>
    </p:spTree>
    <p:extLst>
      <p:ext uri="{BB962C8B-B14F-4D97-AF65-F5344CB8AC3E}">
        <p14:creationId xmlns:p14="http://schemas.microsoft.com/office/powerpoint/2010/main" val="222614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8FF3F09-3393-4A18-BE95-FF08776A8216}" type="datetime1">
              <a:rPr lang="ja-JP" altLang="en-US" smtClean="0"/>
              <a:t>2024/2/16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78153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04928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949460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498289-2F85-4154-9093-F5D0C11D4DB0}" type="datetime1">
              <a:rPr kumimoji="1" lang="ja-JP" altLang="en-US" smtClean="0"/>
              <a:t>2024/2/16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4D06AA6-49C8-4C74-B05D-BD87A9D43A33}" type="slidenum">
              <a:rPr kumimoji="1" lang="ja-JP" altLang="en-US" smtClean="0"/>
              <a:t>‹#›</a:t>
            </a:fld>
            <a:endParaRPr kumimoji="1" lang="ja-JP" altLang="en-US"/>
          </a:p>
        </p:txBody>
      </p:sp>
    </p:spTree>
    <p:extLst>
      <p:ext uri="{BB962C8B-B14F-4D97-AF65-F5344CB8AC3E}">
        <p14:creationId xmlns:p14="http://schemas.microsoft.com/office/powerpoint/2010/main" val="333917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6BB2BE7-29F5-4335-8423-8FD4E8C73527}" type="datetime1">
              <a:rPr kumimoji="1" lang="ja-JP" altLang="en-US" smtClean="0"/>
              <a:t>2024/2/16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45572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66701E-DD28-4830-A386-C84EA6B67D89}" type="datetime1">
              <a:rPr kumimoji="1" lang="ja-JP" altLang="en-US" smtClean="0"/>
              <a:t>2024/2/16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77415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2024/2/16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097411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72960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6D2BC4F2-0EAA-43F4-8601-48E9DA27841B}" type="datetime1">
              <a:rPr lang="ja-JP" altLang="en-US" smtClean="0"/>
              <a:t>2024/2/16</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4393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39206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BED0AF6E-093C-45D8-98EC-80FC3EEEEAFA}" type="datetime1">
              <a:rPr lang="ja-JP" altLang="en-US" smtClean="0"/>
              <a:t>2024/2/16</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049528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fld id="{5635AFBB-57B4-4E0A-AF18-46A6876F8575}" type="datetime1">
              <a:rPr lang="ja-JP" altLang="en-US" smtClean="0"/>
              <a:t>2024/2/16</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3377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27249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fld id="{274CAEF4-209A-4FAA-82EB-63BDD588262D}" type="datetime1">
              <a:rPr lang="ja-JP" altLang="en-US" smtClean="0"/>
              <a:t>2024/2/16</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283744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11085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60825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fld id="{AEDC022F-6178-4E01-8189-3CBF1DE1A46D}" type="datetime1">
              <a:rPr lang="ja-JP" altLang="en-US" smtClean="0"/>
              <a:t>2024/2/16</a:t>
            </a:fld>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274750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694" r:id="rId16"/>
    <p:sldLayoutId id="2147483698" r:id="rId17"/>
    <p:sldLayoutId id="2147483699" r:id="rId18"/>
    <p:sldLayoutId id="2147483710" r:id="rId19"/>
    <p:sldLayoutId id="2147483711" r:id="rId20"/>
    <p:sldLayoutId id="2147483712" r:id="rId21"/>
    <p:sldLayoutId id="2147483705" r:id="rId22"/>
    <p:sldLayoutId id="2147483709" r:id="rId23"/>
    <p:sldLayoutId id="2147483706" r:id="rId24"/>
    <p:sldLayoutId id="2147483707" r:id="rId25"/>
    <p:sldLayoutId id="2147483708" r:id="rId26"/>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www.mhlw.go.jp/stf/seisakunitsuite/bunya/0000192188.html"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342CE225-F651-4AB0-8C71-ACFBED5C7AD2}"/>
              </a:ext>
            </a:extLst>
          </p:cNvPr>
          <p:cNvSpPr>
            <a:spLocks noGrp="1"/>
          </p:cNvSpPr>
          <p:nvPr>
            <p:ph type="body" sz="quarter" idx="12"/>
          </p:nvPr>
        </p:nvSpPr>
        <p:spPr>
          <a:xfrm>
            <a:off x="5068957" y="4892822"/>
            <a:ext cx="4609661" cy="979755"/>
          </a:xfrm>
        </p:spPr>
        <p:txBody>
          <a:bodyPr/>
          <a:lstStyle/>
          <a:p>
            <a:endParaRPr lang="en-US" altLang="ja-JP" sz="2000" b="1" dirty="0"/>
          </a:p>
          <a:p>
            <a:r>
              <a:rPr lang="ja-JP" altLang="en-US" sz="2000" b="1" dirty="0"/>
              <a:t>愛知労働局　労働基準部監督課</a:t>
            </a:r>
            <a:endParaRPr lang="en-US" altLang="ja-JP" sz="2000" b="1" dirty="0"/>
          </a:p>
        </p:txBody>
      </p:sp>
      <p:sp>
        <p:nvSpPr>
          <p:cNvPr id="3" name="タイトル 2">
            <a:extLst>
              <a:ext uri="{FF2B5EF4-FFF2-40B4-BE49-F238E27FC236}">
                <a16:creationId xmlns:a16="http://schemas.microsoft.com/office/drawing/2014/main" id="{38D1F1D2-7C5A-6D4D-8A19-B68E75AFC762}"/>
              </a:ext>
            </a:extLst>
          </p:cNvPr>
          <p:cNvSpPr>
            <a:spLocks noGrp="1"/>
          </p:cNvSpPr>
          <p:nvPr>
            <p:ph type="title"/>
          </p:nvPr>
        </p:nvSpPr>
        <p:spPr>
          <a:xfrm>
            <a:off x="142240" y="1130217"/>
            <a:ext cx="9621520" cy="2329166"/>
          </a:xfrm>
        </p:spPr>
        <p:txBody>
          <a:bodyPr anchor="ctr"/>
          <a:lstStyle/>
          <a:p>
            <a:pPr marL="268288" indent="-268288" algn="ctr">
              <a:lnSpc>
                <a:spcPct val="150000"/>
              </a:lnSpc>
              <a:spcBef>
                <a:spcPts val="1200"/>
              </a:spcBef>
            </a:pPr>
            <a:r>
              <a:rPr lang="ja-JP" altLang="en-US" sz="2900" dirty="0"/>
              <a:t>基本的な労働時間管理と</a:t>
            </a:r>
            <a:r>
              <a:rPr lang="en-US" altLang="ja-JP" sz="2900" dirty="0"/>
              <a:t>36</a:t>
            </a:r>
            <a:r>
              <a:rPr lang="ja-JP" altLang="en-US" sz="2900" dirty="0"/>
              <a:t>協定届の締結について</a:t>
            </a:r>
            <a:endParaRPr kumimoji="1" lang="ja-JP" altLang="en-US" sz="2900" dirty="0"/>
          </a:p>
        </p:txBody>
      </p:sp>
    </p:spTree>
    <p:extLst>
      <p:ext uri="{BB962C8B-B14F-4D97-AF65-F5344CB8AC3E}">
        <p14:creationId xmlns:p14="http://schemas.microsoft.com/office/powerpoint/2010/main" val="189209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2067339"/>
            <a:ext cx="7320382" cy="4194314"/>
          </a:xfrm>
        </p:spPr>
        <p:txBody>
          <a:bodyPr anchor="t">
            <a:noAutofit/>
          </a:bodyPr>
          <a:lstStyle/>
          <a:p>
            <a:pPr marL="0" indent="0">
              <a:lnSpc>
                <a:spcPct val="150000"/>
              </a:lnSpc>
              <a:buClr>
                <a:schemeClr val="tx1"/>
              </a:buClr>
              <a:buNone/>
              <a:tabLst>
                <a:tab pos="6638925" algn="l"/>
              </a:tabLst>
            </a:pPr>
            <a:r>
              <a:rPr lang="ja-JP" altLang="en-US" b="1" dirty="0">
                <a:solidFill>
                  <a:srgbClr val="000000"/>
                </a:solidFill>
              </a:rPr>
              <a:t>３．医師の宿日直許可について</a:t>
            </a:r>
            <a:endParaRPr lang="en-US" altLang="ja-JP" b="1" dirty="0"/>
          </a:p>
          <a:p>
            <a:pPr marL="0" indent="0">
              <a:lnSpc>
                <a:spcPts val="1600"/>
              </a:lnSpc>
              <a:buClr>
                <a:schemeClr val="tx1"/>
              </a:buClr>
              <a:buNone/>
              <a:tabLst>
                <a:tab pos="6638925" algn="l"/>
              </a:tabLst>
            </a:pPr>
            <a:endParaRPr lang="en-US" altLang="ja-JP" b="1"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u="dashHeavy" baseline="40000" dirty="0"/>
          </a:p>
        </p:txBody>
      </p:sp>
    </p:spTree>
    <p:extLst>
      <p:ext uri="{BB962C8B-B14F-4D97-AF65-F5344CB8AC3E}">
        <p14:creationId xmlns:p14="http://schemas.microsoft.com/office/powerpoint/2010/main" val="6269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３</a:t>
            </a:r>
            <a:r>
              <a:rPr kumimoji="1" lang="ja-JP" altLang="en-US" sz="1800" dirty="0"/>
              <a:t>．医師の宿日直許可について</a:t>
            </a:r>
          </a:p>
        </p:txBody>
      </p:sp>
      <p:sp>
        <p:nvSpPr>
          <p:cNvPr id="9"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77372" y="1546572"/>
            <a:ext cx="9551256" cy="2029750"/>
          </a:xfrm>
        </p:spPr>
        <p:txBody>
          <a:bodyPr anchor="b"/>
          <a:lstStyle/>
          <a:p>
            <a:pPr marL="179388" indent="-179388">
              <a:lnSpc>
                <a:spcPct val="120000"/>
              </a:lnSpc>
              <a:spcBef>
                <a:spcPts val="300"/>
              </a:spcBef>
              <a:spcAft>
                <a:spcPts val="0"/>
              </a:spcAft>
            </a:pPr>
            <a:r>
              <a:rPr lang="ja-JP" altLang="en-US" sz="1500" dirty="0"/>
              <a:t>・宿日直中の勤務実態が、労働密度が低く十分な休息をとることが可能と認められる場合には、労働基準監督署から「宿日直許可」を得ることができます。</a:t>
            </a:r>
            <a:endParaRPr lang="en-US" altLang="ja-JP" sz="1500" dirty="0"/>
          </a:p>
          <a:p>
            <a:pPr marL="179388" indent="-179388">
              <a:lnSpc>
                <a:spcPct val="120000"/>
              </a:lnSpc>
              <a:spcBef>
                <a:spcPts val="300"/>
              </a:spcBef>
              <a:spcAft>
                <a:spcPts val="0"/>
              </a:spcAft>
            </a:pPr>
            <a:r>
              <a:rPr lang="ja-JP" altLang="en-US" sz="1500" dirty="0"/>
              <a:t>・宿日直許可の対象となった業務（宿日直）に従事する時間は、労働基準法の労働時間規制の対象から除外されます。</a:t>
            </a:r>
            <a:endParaRPr lang="en-US" altLang="ja-JP" sz="1500" dirty="0"/>
          </a:p>
          <a:p>
            <a:pPr marL="179388" indent="-179388">
              <a:lnSpc>
                <a:spcPct val="120000"/>
              </a:lnSpc>
              <a:spcBef>
                <a:spcPts val="300"/>
              </a:spcBef>
              <a:spcAft>
                <a:spcPts val="0"/>
              </a:spcAft>
            </a:pPr>
            <a:r>
              <a:rPr lang="ja-JP" altLang="en-US" sz="1500" dirty="0"/>
              <a:t>・宿日直許可の回数は、原則（例外あり）、同一医師の宿直が週１回、日直が月１回以内です。許可回数を超えて宿日直に従事させた場合、超過分について通常の労働としての取扱が必要です。</a:t>
            </a:r>
            <a:endParaRPr lang="ja-JP" altLang="ja-JP" sz="1500" dirty="0"/>
          </a:p>
        </p:txBody>
      </p:sp>
      <p:sp>
        <p:nvSpPr>
          <p:cNvPr id="40" name="ホームベース 39"/>
          <p:cNvSpPr/>
          <p:nvPr/>
        </p:nvSpPr>
        <p:spPr>
          <a:xfrm>
            <a:off x="310411" y="1059693"/>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dirty="0">
                <a:solidFill>
                  <a:srgbClr val="4472C4">
                    <a:lumMod val="50000"/>
                  </a:srgbClr>
                </a:solidFill>
                <a:latin typeface="メイリオ" panose="020B0604030504040204" pitchFamily="50" charset="-128"/>
                <a:ea typeface="游ゴシック" panose="020B0400000000000000" pitchFamily="50" charset="-128"/>
              </a:rPr>
              <a:t>宿日直許可とは？</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sp>
        <p:nvSpPr>
          <p:cNvPr id="41" name="ホームベース 40"/>
          <p:cNvSpPr/>
          <p:nvPr/>
        </p:nvSpPr>
        <p:spPr>
          <a:xfrm>
            <a:off x="310411" y="3729550"/>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dirty="0">
                <a:solidFill>
                  <a:srgbClr val="4472C4">
                    <a:lumMod val="50000"/>
                  </a:srgbClr>
                </a:solidFill>
                <a:latin typeface="メイリオ" panose="020B0604030504040204" pitchFamily="50" charset="-128"/>
                <a:ea typeface="游ゴシック" panose="020B0400000000000000" pitchFamily="50" charset="-128"/>
              </a:rPr>
              <a:t>対象となる業務は？</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sp>
        <p:nvSpPr>
          <p:cNvPr id="8" name="テキスト プレースホルダー 4">
            <a:extLst>
              <a:ext uri="{FF2B5EF4-FFF2-40B4-BE49-F238E27FC236}">
                <a16:creationId xmlns:a16="http://schemas.microsoft.com/office/drawing/2014/main" id="{4685F2B2-7D4A-412F-966D-29B8C6D497C5}"/>
              </a:ext>
            </a:extLst>
          </p:cNvPr>
          <p:cNvSpPr txBox="1">
            <a:spLocks/>
          </p:cNvSpPr>
          <p:nvPr/>
        </p:nvSpPr>
        <p:spPr>
          <a:xfrm>
            <a:off x="177372" y="4218667"/>
            <a:ext cx="9551256" cy="2306749"/>
          </a:xfrm>
          <a:prstGeom prst="rect">
            <a:avLst/>
          </a:prstGeom>
          <a:solidFill>
            <a:schemeClr val="bg2"/>
          </a:solidFill>
          <a:ln w="12700" cap="flat" cmpd="sng" algn="ctr">
            <a:noFill/>
            <a:prstDash val="solid"/>
            <a:miter lim="800000"/>
          </a:ln>
          <a:effectLst/>
        </p:spPr>
        <p:txBody>
          <a:bodyPr vert="horz" wrap="square" lIns="360000" tIns="144000" rIns="360000" bIns="144000" rtlCol="0" anchor="b">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a:lnSpc>
                <a:spcPct val="120000"/>
              </a:lnSpc>
              <a:spcBef>
                <a:spcPts val="0"/>
              </a:spcBef>
              <a:spcAft>
                <a:spcPts val="0"/>
              </a:spcAft>
            </a:pPr>
            <a:r>
              <a:rPr lang="ja-JP" altLang="en-US" sz="1500" dirty="0"/>
              <a:t>　</a:t>
            </a:r>
            <a:r>
              <a:rPr lang="ja-JP" altLang="en-US" sz="1500" b="1" dirty="0"/>
              <a:t>医療機関全体でなく、一部の診療科や時間帯に限った形でも申請ができます。許可の対象となるかどうかは、以下の許可基準に沿って総合的に判断されます。</a:t>
            </a:r>
            <a:endParaRPr lang="en-US" altLang="ja-JP" sz="1500" b="1" dirty="0"/>
          </a:p>
          <a:p>
            <a:pPr>
              <a:lnSpc>
                <a:spcPct val="120000"/>
              </a:lnSpc>
              <a:spcBef>
                <a:spcPts val="600"/>
              </a:spcBef>
              <a:spcAft>
                <a:spcPts val="0"/>
              </a:spcAft>
            </a:pPr>
            <a:r>
              <a:rPr lang="ja-JP" altLang="en-US" sz="1500" dirty="0"/>
              <a:t>●通常業務とは異なる、軽度または短時間の業務であること。</a:t>
            </a:r>
            <a:endParaRPr lang="en-US" altLang="ja-JP" sz="1500" dirty="0"/>
          </a:p>
          <a:p>
            <a:pPr marL="179388" indent="-179388">
              <a:lnSpc>
                <a:spcPct val="120000"/>
              </a:lnSpc>
              <a:spcBef>
                <a:spcPts val="0"/>
              </a:spcBef>
              <a:spcAft>
                <a:spcPts val="0"/>
              </a:spcAft>
            </a:pPr>
            <a:r>
              <a:rPr lang="ja-JP" altLang="en-US" sz="1500" dirty="0"/>
              <a:t>●救急患者の診療など、通常業務と同等の業務が発生することはあっても、その頻度がまれであること。</a:t>
            </a:r>
            <a:endParaRPr lang="en-US" altLang="ja-JP" sz="1500" dirty="0"/>
          </a:p>
          <a:p>
            <a:pPr>
              <a:lnSpc>
                <a:spcPct val="120000"/>
              </a:lnSpc>
              <a:spcBef>
                <a:spcPts val="0"/>
              </a:spcBef>
              <a:spcAft>
                <a:spcPts val="0"/>
              </a:spcAft>
            </a:pPr>
            <a:r>
              <a:rPr lang="ja-JP" altLang="en-US" sz="1500" dirty="0"/>
              <a:t>●宿直の場合は、相当の睡眠設備があり、夜間に十分な睡眠を取り得ること。</a:t>
            </a:r>
            <a:endParaRPr lang="en-US" altLang="ja-JP" sz="1500" dirty="0"/>
          </a:p>
          <a:p>
            <a:pPr>
              <a:lnSpc>
                <a:spcPct val="120000"/>
              </a:lnSpc>
              <a:spcBef>
                <a:spcPts val="0"/>
              </a:spcBef>
              <a:spcAft>
                <a:spcPts val="0"/>
              </a:spcAft>
            </a:pPr>
            <a:r>
              <a:rPr lang="ja-JP" altLang="en-US" sz="1500" dirty="0"/>
              <a:t>●通常業務の延長ではなく、通常の勤務時間の拘束から完全に開放された後の業務であること。</a:t>
            </a:r>
            <a:endParaRPr lang="en-US" altLang="ja-JP" sz="1500" dirty="0"/>
          </a:p>
        </p:txBody>
      </p:sp>
    </p:spTree>
    <p:extLst>
      <p:ext uri="{BB962C8B-B14F-4D97-AF65-F5344CB8AC3E}">
        <p14:creationId xmlns:p14="http://schemas.microsoft.com/office/powerpoint/2010/main" val="89152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３</a:t>
            </a:r>
            <a:r>
              <a:rPr kumimoji="1" lang="ja-JP" altLang="en-US" sz="1800" dirty="0"/>
              <a:t>．医師の宿日直許可について</a:t>
            </a:r>
          </a:p>
        </p:txBody>
      </p:sp>
      <p:sp>
        <p:nvSpPr>
          <p:cNvPr id="9"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340229" y="1635269"/>
            <a:ext cx="9231155" cy="881744"/>
          </a:xfrm>
        </p:spPr>
        <p:txBody>
          <a:bodyPr anchor="b"/>
          <a:lstStyle/>
          <a:p>
            <a:pPr>
              <a:lnSpc>
                <a:spcPct val="120000"/>
              </a:lnSpc>
              <a:spcBef>
                <a:spcPts val="0"/>
              </a:spcBef>
              <a:spcAft>
                <a:spcPts val="0"/>
              </a:spcAft>
            </a:pPr>
            <a:r>
              <a:rPr lang="ja-JP" altLang="en-US" sz="1600" dirty="0"/>
              <a:t>申請書に必要事項を記載の上、管轄の労働基準監督署に申請を行います。</a:t>
            </a:r>
            <a:endParaRPr lang="en-US" altLang="ja-JP" sz="1600" dirty="0"/>
          </a:p>
          <a:p>
            <a:pPr>
              <a:lnSpc>
                <a:spcPct val="120000"/>
              </a:lnSpc>
              <a:spcBef>
                <a:spcPts val="0"/>
              </a:spcBef>
              <a:spcAft>
                <a:spcPts val="0"/>
              </a:spcAft>
            </a:pPr>
            <a:r>
              <a:rPr lang="ja-JP" altLang="en-US" sz="1600" dirty="0"/>
              <a:t>その後、労働基準監督署による実地調査等を経て、許可の判断が行われます。</a:t>
            </a:r>
            <a:endParaRPr lang="ja-JP" altLang="ja-JP" sz="1600" dirty="0"/>
          </a:p>
        </p:txBody>
      </p:sp>
      <p:sp>
        <p:nvSpPr>
          <p:cNvPr id="40" name="ホームベース 39"/>
          <p:cNvSpPr/>
          <p:nvPr/>
        </p:nvSpPr>
        <p:spPr>
          <a:xfrm>
            <a:off x="340229" y="1136916"/>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dirty="0">
                <a:solidFill>
                  <a:srgbClr val="4472C4">
                    <a:lumMod val="50000"/>
                  </a:srgbClr>
                </a:solidFill>
                <a:latin typeface="メイリオ" panose="020B0604030504040204" pitchFamily="50" charset="-128"/>
                <a:ea typeface="游ゴシック" panose="020B0400000000000000" pitchFamily="50" charset="-128"/>
              </a:rPr>
              <a:t>許可取得の流れは？</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pic>
        <p:nvPicPr>
          <p:cNvPr id="7" name="図 6"/>
          <p:cNvPicPr/>
          <p:nvPr/>
        </p:nvPicPr>
        <p:blipFill rotWithShape="1">
          <a:blip r:embed="rId2">
            <a:extLst>
              <a:ext uri="{28A0092B-C50C-407E-A947-70E740481C1C}">
                <a14:useLocalDpi xmlns:a14="http://schemas.microsoft.com/office/drawing/2010/main" val="0"/>
              </a:ext>
            </a:extLst>
          </a:blip>
          <a:srcRect/>
          <a:stretch/>
        </p:blipFill>
        <p:spPr bwMode="auto">
          <a:xfrm>
            <a:off x="7551573" y="5430961"/>
            <a:ext cx="828000" cy="792000"/>
          </a:xfrm>
          <a:prstGeom prst="rect">
            <a:avLst/>
          </a:prstGeom>
          <a:ln>
            <a:noFill/>
          </a:ln>
          <a:extLst>
            <a:ext uri="{53640926-AAD7-44D8-BBD7-CCE9431645EC}">
              <a14:shadowObscured xmlns:a14="http://schemas.microsoft.com/office/drawing/2010/main"/>
            </a:ext>
          </a:extLst>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25614" y="5438802"/>
            <a:ext cx="854765" cy="815009"/>
          </a:xfrm>
          <a:prstGeom prst="rect">
            <a:avLst/>
          </a:prstGeom>
        </p:spPr>
      </p:pic>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60669" y="5471643"/>
            <a:ext cx="779759" cy="770132"/>
          </a:xfrm>
          <a:prstGeom prst="rect">
            <a:avLst/>
          </a:prstGeom>
        </p:spPr>
      </p:pic>
      <p:sp>
        <p:nvSpPr>
          <p:cNvPr id="11" name="正方形/長方形 10"/>
          <p:cNvSpPr/>
          <p:nvPr/>
        </p:nvSpPr>
        <p:spPr>
          <a:xfrm>
            <a:off x="1007675" y="2924035"/>
            <a:ext cx="7890645" cy="1431161"/>
          </a:xfrm>
          <a:prstGeom prst="rect">
            <a:avLst/>
          </a:prstGeom>
        </p:spPr>
        <p:txBody>
          <a:bodyPr wrap="square">
            <a:spAutoFit/>
          </a:bodyPr>
          <a:lstStyle/>
          <a:p>
            <a:pPr algn="ctr">
              <a:spcAft>
                <a:spcPts val="600"/>
              </a:spcAft>
            </a:pPr>
            <a:r>
              <a:rPr lang="ja-JP" altLang="en-US" b="1" dirty="0">
                <a:solidFill>
                  <a:srgbClr val="256B25"/>
                </a:solidFill>
                <a:latin typeface="メイリオ" panose="020B0604030504040204" pitchFamily="50" charset="-128"/>
                <a:ea typeface="メイリオ" panose="020B0604030504040204" pitchFamily="50" charset="-128"/>
              </a:rPr>
              <a:t>★ 勤改センターで、各医療機関の状況に応じたご相談への対応や、</a:t>
            </a:r>
            <a:endParaRPr lang="en-US" altLang="ja-JP" b="1" dirty="0">
              <a:solidFill>
                <a:srgbClr val="256B25"/>
              </a:solidFill>
              <a:latin typeface="メイリオ" panose="020B0604030504040204" pitchFamily="50" charset="-128"/>
              <a:ea typeface="メイリオ" panose="020B0604030504040204" pitchFamily="50" charset="-128"/>
            </a:endParaRPr>
          </a:p>
          <a:p>
            <a:pPr algn="ctr">
              <a:spcAft>
                <a:spcPts val="600"/>
              </a:spcAft>
            </a:pPr>
            <a:r>
              <a:rPr lang="ja-JP" altLang="en-US" b="1" dirty="0">
                <a:solidFill>
                  <a:srgbClr val="256B25"/>
                </a:solidFill>
                <a:latin typeface="メイリオ" panose="020B0604030504040204" pitchFamily="50" charset="-128"/>
                <a:ea typeface="メイリオ" panose="020B0604030504040204" pitchFamily="50" charset="-128"/>
              </a:rPr>
              <a:t>実際に申請を行うまでのサポートを行っています。</a:t>
            </a:r>
            <a:endParaRPr lang="en-US" altLang="ja-JP" b="1" dirty="0">
              <a:solidFill>
                <a:srgbClr val="256B25"/>
              </a:solidFill>
              <a:latin typeface="メイリオ" panose="020B0604030504040204" pitchFamily="50" charset="-128"/>
              <a:ea typeface="メイリオ" panose="020B0604030504040204" pitchFamily="50" charset="-128"/>
            </a:endParaRPr>
          </a:p>
          <a:p>
            <a:pPr algn="ctr">
              <a:spcAft>
                <a:spcPts val="600"/>
              </a:spcAft>
            </a:pPr>
            <a:r>
              <a:rPr lang="ja-JP" altLang="en-US" b="1" dirty="0">
                <a:solidFill>
                  <a:srgbClr val="256B25"/>
                </a:solidFill>
                <a:latin typeface="メイリオ" panose="020B0604030504040204" pitchFamily="50" charset="-128"/>
                <a:ea typeface="メイリオ" panose="020B0604030504040204" pitchFamily="50" charset="-128"/>
              </a:rPr>
              <a:t>また、厚生労働省本省に相談窓口を設置しています。</a:t>
            </a:r>
            <a:endParaRPr lang="en-US" altLang="ja-JP" b="1" dirty="0">
              <a:solidFill>
                <a:srgbClr val="256B25"/>
              </a:solidFill>
              <a:latin typeface="メイリオ" panose="020B0604030504040204" pitchFamily="50" charset="-128"/>
              <a:ea typeface="メイリオ" panose="020B0604030504040204" pitchFamily="50" charset="-128"/>
            </a:endParaRPr>
          </a:p>
          <a:p>
            <a:pPr algn="ctr">
              <a:spcAft>
                <a:spcPts val="600"/>
              </a:spcAft>
            </a:pPr>
            <a:r>
              <a:rPr lang="ja-JP" altLang="en-US" b="1" dirty="0">
                <a:solidFill>
                  <a:srgbClr val="256B25"/>
                </a:solidFill>
                <a:latin typeface="メイリオ" panose="020B0604030504040204" pitchFamily="50" charset="-128"/>
                <a:ea typeface="メイリオ" panose="020B0604030504040204" pitchFamily="50" charset="-128"/>
              </a:rPr>
              <a:t>ぜひ、お気軽にご連絡ください。</a:t>
            </a:r>
            <a:endParaRPr lang="en-US" altLang="ja-JP" b="1" dirty="0">
              <a:solidFill>
                <a:srgbClr val="256B25"/>
              </a:solidFill>
              <a:latin typeface="メイリオ" panose="020B0604030504040204" pitchFamily="50" charset="-128"/>
              <a:ea typeface="メイリオ" panose="020B0604030504040204" pitchFamily="50" charset="-128"/>
            </a:endParaRPr>
          </a:p>
        </p:txBody>
      </p:sp>
      <p:sp>
        <p:nvSpPr>
          <p:cNvPr id="4" name="角丸四角形 3"/>
          <p:cNvSpPr/>
          <p:nvPr/>
        </p:nvSpPr>
        <p:spPr>
          <a:xfrm>
            <a:off x="999255" y="4598705"/>
            <a:ext cx="2077278" cy="6294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医療勤務環境</a:t>
            </a:r>
            <a:endParaRPr kumimoji="1" lang="en-US" altLang="ja-JP" sz="1200" b="1" dirty="0">
              <a:solidFill>
                <a:sysClr val="windowText" lastClr="000000"/>
              </a:solidFill>
            </a:endParaRPr>
          </a:p>
          <a:p>
            <a:pPr algn="ctr"/>
            <a:r>
              <a:rPr kumimoji="1" lang="ja-JP" altLang="en-US" sz="1200" b="1" dirty="0">
                <a:solidFill>
                  <a:sysClr val="windowText" lastClr="000000"/>
                </a:solidFill>
              </a:rPr>
              <a:t>改善支援センター</a:t>
            </a:r>
          </a:p>
        </p:txBody>
      </p:sp>
      <p:sp>
        <p:nvSpPr>
          <p:cNvPr id="12" name="角丸四角形 11"/>
          <p:cNvSpPr/>
          <p:nvPr/>
        </p:nvSpPr>
        <p:spPr>
          <a:xfrm>
            <a:off x="3914357" y="4598705"/>
            <a:ext cx="2077278" cy="6294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本省相談窓口</a:t>
            </a:r>
            <a:endParaRPr kumimoji="1" lang="en-US" altLang="ja-JP" sz="1200" b="1" dirty="0">
              <a:solidFill>
                <a:sysClr val="windowText" lastClr="000000"/>
              </a:solidFill>
            </a:endParaRPr>
          </a:p>
        </p:txBody>
      </p:sp>
      <p:sp>
        <p:nvSpPr>
          <p:cNvPr id="14" name="角丸四角形 13"/>
          <p:cNvSpPr/>
          <p:nvPr/>
        </p:nvSpPr>
        <p:spPr>
          <a:xfrm>
            <a:off x="6829459" y="4598705"/>
            <a:ext cx="2272228" cy="6294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rPr>
              <a:t>愛知県内の労働基準監督署（申請先）</a:t>
            </a:r>
            <a:endParaRPr kumimoji="1" lang="en-US" altLang="ja-JP" sz="1200" b="1" dirty="0">
              <a:solidFill>
                <a:sysClr val="windowText" lastClr="000000"/>
              </a:solidFill>
            </a:endParaRPr>
          </a:p>
        </p:txBody>
      </p:sp>
    </p:spTree>
    <p:extLst>
      <p:ext uri="{BB962C8B-B14F-4D97-AF65-F5344CB8AC3E}">
        <p14:creationId xmlns:p14="http://schemas.microsoft.com/office/powerpoint/2010/main" val="267617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2067339"/>
            <a:ext cx="7320382" cy="4194314"/>
          </a:xfrm>
        </p:spPr>
        <p:txBody>
          <a:bodyPr anchor="t">
            <a:noAutofit/>
          </a:bodyPr>
          <a:lstStyle/>
          <a:p>
            <a:pPr marL="0" indent="0">
              <a:lnSpc>
                <a:spcPct val="150000"/>
              </a:lnSpc>
              <a:buClr>
                <a:schemeClr val="tx1"/>
              </a:buClr>
              <a:buNone/>
              <a:tabLst>
                <a:tab pos="6638925" algn="l"/>
              </a:tabLst>
            </a:pPr>
            <a:r>
              <a:rPr lang="ja-JP" altLang="en-US" b="1" dirty="0">
                <a:solidFill>
                  <a:srgbClr val="000000"/>
                </a:solidFill>
              </a:rPr>
              <a:t>４．</a:t>
            </a:r>
            <a:r>
              <a:rPr lang="en-US" altLang="ja-JP" b="1" dirty="0">
                <a:solidFill>
                  <a:srgbClr val="000000"/>
                </a:solidFill>
              </a:rPr>
              <a:t>36</a:t>
            </a:r>
            <a:r>
              <a:rPr lang="ja-JP" altLang="en-US" b="1" dirty="0">
                <a:solidFill>
                  <a:srgbClr val="000000"/>
                </a:solidFill>
              </a:rPr>
              <a:t>協定について</a:t>
            </a:r>
            <a:endParaRPr lang="en-US" altLang="ja-JP" b="1"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u="dashHeavy" baseline="40000" dirty="0"/>
          </a:p>
        </p:txBody>
      </p:sp>
    </p:spTree>
    <p:extLst>
      <p:ext uri="{BB962C8B-B14F-4D97-AF65-F5344CB8AC3E}">
        <p14:creationId xmlns:p14="http://schemas.microsoft.com/office/powerpoint/2010/main" val="322386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en-US" altLang="ja-JP" sz="1800" dirty="0"/>
              <a:t>2024</a:t>
            </a:r>
            <a:r>
              <a:rPr lang="ja-JP" altLang="en-US" sz="1800" dirty="0"/>
              <a:t>年４月以降の医療機関の</a:t>
            </a:r>
            <a:r>
              <a:rPr kumimoji="1" lang="en-US" altLang="ja-JP" sz="1800" dirty="0"/>
              <a:t>36</a:t>
            </a:r>
            <a:r>
              <a:rPr kumimoji="1" lang="ja-JP" altLang="en-US" sz="1800" dirty="0"/>
              <a:t>協定について</a:t>
            </a:r>
          </a:p>
        </p:txBody>
      </p:sp>
      <p:sp>
        <p:nvSpPr>
          <p:cNvPr id="7" name="テキスト ボックス 6">
            <a:extLst>
              <a:ext uri="{FF2B5EF4-FFF2-40B4-BE49-F238E27FC236}">
                <a16:creationId xmlns:a16="http://schemas.microsoft.com/office/drawing/2014/main" id="{BFDBB883-F32B-485D-B062-2DD33DE9C043}"/>
              </a:ext>
            </a:extLst>
          </p:cNvPr>
          <p:cNvSpPr txBox="1"/>
          <p:nvPr/>
        </p:nvSpPr>
        <p:spPr>
          <a:xfrm>
            <a:off x="256928" y="1336375"/>
            <a:ext cx="9649072" cy="387798"/>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●特定医師に関する</a:t>
            </a:r>
            <a:r>
              <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rPr>
              <a:t>36</a:t>
            </a: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協定については、以下について定めなければなりません。</a:t>
            </a:r>
            <a:endPar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endParaRPr>
          </a:p>
        </p:txBody>
      </p:sp>
      <p:grpSp>
        <p:nvGrpSpPr>
          <p:cNvPr id="5" name="グループ化 4">
            <a:extLst>
              <a:ext uri="{FF2B5EF4-FFF2-40B4-BE49-F238E27FC236}">
                <a16:creationId xmlns:a16="http://schemas.microsoft.com/office/drawing/2014/main" id="{085CCABC-FBBA-4C1C-B406-D37C7E35CC16}"/>
              </a:ext>
            </a:extLst>
          </p:cNvPr>
          <p:cNvGrpSpPr/>
          <p:nvPr/>
        </p:nvGrpSpPr>
        <p:grpSpPr>
          <a:xfrm>
            <a:off x="550039" y="1718689"/>
            <a:ext cx="8680530" cy="4950334"/>
            <a:chOff x="521061" y="1764165"/>
            <a:chExt cx="6160131" cy="5584385"/>
          </a:xfrm>
        </p:grpSpPr>
        <p:sp>
          <p:nvSpPr>
            <p:cNvPr id="10" name="角丸四角形 16">
              <a:extLst>
                <a:ext uri="{FF2B5EF4-FFF2-40B4-BE49-F238E27FC236}">
                  <a16:creationId xmlns:a16="http://schemas.microsoft.com/office/drawing/2014/main" id="{854B403F-B64F-4AE2-A638-F3857573CF6C}"/>
                </a:ext>
              </a:extLst>
            </p:cNvPr>
            <p:cNvSpPr/>
            <p:nvPr/>
          </p:nvSpPr>
          <p:spPr>
            <a:xfrm>
              <a:off x="545092" y="2153604"/>
              <a:ext cx="6136100" cy="313380"/>
            </a:xfrm>
            <a:prstGeom prst="roundRect">
              <a:avLst/>
            </a:prstGeom>
            <a:solidFill>
              <a:srgbClr val="FFE599"/>
            </a:solidFill>
            <a:ln w="25400" cap="flat" cmpd="sng" algn="ctr">
              <a:noFill/>
              <a:prstDash val="solid"/>
            </a:ln>
            <a:effectLst/>
          </p:spPr>
          <p:txBody>
            <a:bodyPr lIns="144000" tIns="72000" rtlCol="0" anchor="ctr"/>
            <a:lstStyle/>
            <a:p>
              <a:pPr marL="0" marR="0" lvl="0" indent="0"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時間外・休日労働をさせることができる場合</a:t>
              </a:r>
            </a:p>
          </p:txBody>
        </p:sp>
        <p:sp>
          <p:nvSpPr>
            <p:cNvPr id="11" name="角丸四角形 17">
              <a:extLst>
                <a:ext uri="{FF2B5EF4-FFF2-40B4-BE49-F238E27FC236}">
                  <a16:creationId xmlns:a16="http://schemas.microsoft.com/office/drawing/2014/main" id="{F87DD63A-D099-4ED1-B6C4-95FAFAF1CC59}"/>
                </a:ext>
              </a:extLst>
            </p:cNvPr>
            <p:cNvSpPr/>
            <p:nvPr/>
          </p:nvSpPr>
          <p:spPr>
            <a:xfrm>
              <a:off x="545092" y="2497619"/>
              <a:ext cx="6136100" cy="313380"/>
            </a:xfrm>
            <a:prstGeom prst="roundRect">
              <a:avLst/>
            </a:prstGeom>
            <a:solidFill>
              <a:srgbClr val="FFE599"/>
            </a:solidFill>
            <a:ln w="25400" cap="flat" cmpd="sng" algn="ctr">
              <a:noFill/>
              <a:prstDash val="solid"/>
            </a:ln>
            <a:effectLst/>
          </p:spPr>
          <p:txBody>
            <a:bodyPr lIns="144000" tIns="72000" rtlCol="0" anchor="ctr"/>
            <a:lstStyle/>
            <a:p>
              <a:pPr marL="0" marR="0" lvl="0" indent="0"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時間外・休日労働をさせることができる労働者の範囲</a:t>
              </a:r>
            </a:p>
          </p:txBody>
        </p:sp>
        <p:grpSp>
          <p:nvGrpSpPr>
            <p:cNvPr id="12" name="グループ化 11">
              <a:extLst>
                <a:ext uri="{FF2B5EF4-FFF2-40B4-BE49-F238E27FC236}">
                  <a16:creationId xmlns:a16="http://schemas.microsoft.com/office/drawing/2014/main" id="{74648682-F3DA-4237-9142-BC5B3995D683}"/>
                </a:ext>
              </a:extLst>
            </p:cNvPr>
            <p:cNvGrpSpPr/>
            <p:nvPr/>
          </p:nvGrpSpPr>
          <p:grpSpPr>
            <a:xfrm>
              <a:off x="534978" y="2862396"/>
              <a:ext cx="6136100" cy="313380"/>
              <a:chOff x="840123" y="4326601"/>
              <a:chExt cx="6136100" cy="313380"/>
            </a:xfrm>
          </p:grpSpPr>
          <p:sp>
            <p:nvSpPr>
              <p:cNvPr id="13" name="角丸四角形 20">
                <a:extLst>
                  <a:ext uri="{FF2B5EF4-FFF2-40B4-BE49-F238E27FC236}">
                    <a16:creationId xmlns:a16="http://schemas.microsoft.com/office/drawing/2014/main" id="{985421C3-5602-46F5-A343-8600391F0473}"/>
                  </a:ext>
                </a:extLst>
              </p:cNvPr>
              <p:cNvSpPr/>
              <p:nvPr/>
            </p:nvSpPr>
            <p:spPr>
              <a:xfrm>
                <a:off x="840123" y="4326601"/>
                <a:ext cx="2073145" cy="313380"/>
              </a:xfrm>
              <a:prstGeom prst="roundRect">
                <a:avLst/>
              </a:prstGeom>
              <a:solidFill>
                <a:srgbClr val="FFE599"/>
              </a:solidFill>
              <a:ln w="25400" cap="flat" cmpd="sng" algn="ctr">
                <a:noFill/>
                <a:prstDash val="solid"/>
              </a:ln>
              <a:effectLst/>
            </p:spPr>
            <p:txBody>
              <a:bodyPr lIns="144000" tIns="72000" rtlCol="0" anchor="ctr"/>
              <a:lstStyle/>
              <a:p>
                <a:pPr marL="0" marR="0" lvl="0" indent="0" algn="ctr"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対象期間（１年間に限る）</a:t>
                </a:r>
              </a:p>
            </p:txBody>
          </p:sp>
          <p:sp>
            <p:nvSpPr>
              <p:cNvPr id="14" name="角丸四角形 21">
                <a:extLst>
                  <a:ext uri="{FF2B5EF4-FFF2-40B4-BE49-F238E27FC236}">
                    <a16:creationId xmlns:a16="http://schemas.microsoft.com/office/drawing/2014/main" id="{E5B365FE-DD3E-4D4D-A56F-578977004CA1}"/>
                  </a:ext>
                </a:extLst>
              </p:cNvPr>
              <p:cNvSpPr/>
              <p:nvPr/>
            </p:nvSpPr>
            <p:spPr>
              <a:xfrm>
                <a:off x="2954935" y="4326601"/>
                <a:ext cx="1989810" cy="313380"/>
              </a:xfrm>
              <a:prstGeom prst="roundRect">
                <a:avLst/>
              </a:prstGeom>
              <a:solidFill>
                <a:srgbClr val="FFE599"/>
              </a:solidFill>
              <a:ln w="25400" cap="flat" cmpd="sng" algn="ctr">
                <a:noFill/>
                <a:prstDash val="solid"/>
              </a:ln>
              <a:effectLst/>
            </p:spPr>
            <p:txBody>
              <a:bodyPr tIns="72000" rtlCol="0" anchor="ctr"/>
              <a:lstStyle/>
              <a:p>
                <a:pPr marL="0" marR="0" lvl="0" indent="0" algn="ctr"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１年の起算日</a:t>
                </a:r>
              </a:p>
            </p:txBody>
          </p:sp>
          <p:sp>
            <p:nvSpPr>
              <p:cNvPr id="15" name="角丸四角形 22">
                <a:extLst>
                  <a:ext uri="{FF2B5EF4-FFF2-40B4-BE49-F238E27FC236}">
                    <a16:creationId xmlns:a16="http://schemas.microsoft.com/office/drawing/2014/main" id="{239A678B-CA91-4DE1-939E-092F1663D910}"/>
                  </a:ext>
                </a:extLst>
              </p:cNvPr>
              <p:cNvSpPr/>
              <p:nvPr/>
            </p:nvSpPr>
            <p:spPr>
              <a:xfrm>
                <a:off x="4986413" y="4326601"/>
                <a:ext cx="1989810" cy="313380"/>
              </a:xfrm>
              <a:prstGeom prst="roundRect">
                <a:avLst/>
              </a:prstGeom>
              <a:solidFill>
                <a:srgbClr val="FFE599"/>
              </a:solidFill>
              <a:ln w="25400" cap="flat" cmpd="sng" algn="ctr">
                <a:noFill/>
                <a:prstDash val="solid"/>
              </a:ln>
              <a:effectLst/>
            </p:spPr>
            <p:txBody>
              <a:bodyPr tIns="72000" rtlCol="0" anchor="ctr"/>
              <a:lstStyle/>
              <a:p>
                <a:pPr marL="0" marR="0" lvl="0" indent="0" algn="ctr"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rPr>
                  <a:t>有効期間</a:t>
                </a:r>
              </a:p>
            </p:txBody>
          </p:sp>
        </p:grpSp>
        <p:sp>
          <p:nvSpPr>
            <p:cNvPr id="16" name="角丸四角形 23">
              <a:extLst>
                <a:ext uri="{FF2B5EF4-FFF2-40B4-BE49-F238E27FC236}">
                  <a16:creationId xmlns:a16="http://schemas.microsoft.com/office/drawing/2014/main" id="{1B5FFC9F-2B79-4750-9907-C2FF5EC34A87}"/>
                </a:ext>
              </a:extLst>
            </p:cNvPr>
            <p:cNvSpPr/>
            <p:nvPr/>
          </p:nvSpPr>
          <p:spPr>
            <a:xfrm>
              <a:off x="524864" y="3216791"/>
              <a:ext cx="6136100" cy="1034351"/>
            </a:xfrm>
            <a:prstGeom prst="roundRect">
              <a:avLst>
                <a:gd name="adj" fmla="val 7267"/>
              </a:avLst>
            </a:prstGeom>
            <a:solidFill>
              <a:srgbClr val="FFE599"/>
            </a:solidFill>
            <a:ln w="25400" cap="flat" cmpd="sng" algn="ctr">
              <a:noFill/>
              <a:prstDash val="solid"/>
            </a:ln>
            <a:effectLst/>
          </p:spPr>
          <p:txBody>
            <a:bodyPr lIns="144000" tIns="72000" rtlCol="0" anchor="ctr"/>
            <a:lstStyle/>
            <a:p>
              <a:pPr marL="0" marR="0" lvl="0" indent="0" defTabSz="1067327"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対象期間における</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Tx/>
                <a:buNone/>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✔１日　　✔１か月</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✔１年</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について労働時間を延長して労働させることができる時間又は労働させることができる休日</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原則となる時間外労働の限度時間（月</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45</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時間・年</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360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時間）の範囲で協定します。</a:t>
              </a:r>
            </a:p>
          </p:txBody>
        </p:sp>
        <p:sp>
          <p:nvSpPr>
            <p:cNvPr id="17" name="角丸四角形 30">
              <a:extLst>
                <a:ext uri="{FF2B5EF4-FFF2-40B4-BE49-F238E27FC236}">
                  <a16:creationId xmlns:a16="http://schemas.microsoft.com/office/drawing/2014/main" id="{7BAB7727-169B-4897-A1FC-9B7596609EB8}"/>
                </a:ext>
              </a:extLst>
            </p:cNvPr>
            <p:cNvSpPr/>
            <p:nvPr/>
          </p:nvSpPr>
          <p:spPr>
            <a:xfrm>
              <a:off x="545092" y="1764165"/>
              <a:ext cx="6120170" cy="313380"/>
            </a:xfrm>
            <a:prstGeom prst="roundRect">
              <a:avLst/>
            </a:prstGeom>
            <a:solidFill>
              <a:srgbClr val="585A5C"/>
            </a:solidFill>
            <a:ln w="25400" cap="flat" cmpd="sng" algn="ctr">
              <a:noFill/>
              <a:prstDash val="solid"/>
            </a:ln>
            <a:effectLst/>
          </p:spPr>
          <p:txBody>
            <a:bodyPr tIns="72000"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mn-cs"/>
                </a:rPr>
                <a:t>一般条項の協定項目</a:t>
              </a:r>
            </a:p>
          </p:txBody>
        </p:sp>
        <p:sp>
          <p:nvSpPr>
            <p:cNvPr id="18" name="角丸四角形 24">
              <a:extLst>
                <a:ext uri="{FF2B5EF4-FFF2-40B4-BE49-F238E27FC236}">
                  <a16:creationId xmlns:a16="http://schemas.microsoft.com/office/drawing/2014/main" id="{F678E371-9C7D-4969-9D05-FD9B6C43146A}"/>
                </a:ext>
              </a:extLst>
            </p:cNvPr>
            <p:cNvSpPr/>
            <p:nvPr/>
          </p:nvSpPr>
          <p:spPr>
            <a:xfrm>
              <a:off x="521353" y="4313843"/>
              <a:ext cx="6136100" cy="1602096"/>
            </a:xfrm>
            <a:prstGeom prst="roundRect">
              <a:avLst>
                <a:gd name="adj" fmla="val 7056"/>
              </a:avLst>
            </a:prstGeom>
            <a:solidFill>
              <a:srgbClr val="FFE599"/>
            </a:solidFill>
            <a:ln w="25400" cap="flat" cmpd="sng" algn="ctr">
              <a:noFill/>
              <a:prstDash val="solid"/>
            </a:ln>
            <a:effectLst/>
          </p:spPr>
          <p:txBody>
            <a:bodyPr lIns="108000" tIns="72000" rIns="108000" rtlCol="0" anchor="b" anchorCtr="1"/>
            <a:lstStyle/>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（副業・兼業先での労働時間も合わせて）時間外・休日労働は、</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67327" eaLnBrk="1" fontAlgn="auto" latinLnBrk="0" hangingPunct="1">
                <a:lnSpc>
                  <a:spcPct val="100000"/>
                </a:lnSpc>
                <a:spcBef>
                  <a:spcPts val="0"/>
                </a:spcBef>
                <a:spcAft>
                  <a:spcPts val="0"/>
                </a:spcAft>
                <a:buClr>
                  <a:srgbClr val="0099CC"/>
                </a:buClr>
                <a:buSzTx/>
                <a:buFont typeface="Wingdings" panose="05000000000000000000" pitchFamily="2" charset="2"/>
                <a:buChar char="ü"/>
                <a:tabLst>
                  <a:tab pos="5649913" algn="l"/>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１か月：水準問わず</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時間未満</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67327" eaLnBrk="1" fontAlgn="auto" latinLnBrk="0" hangingPunct="1">
                <a:lnSpc>
                  <a:spcPct val="100000"/>
                </a:lnSpc>
                <a:spcBef>
                  <a:spcPts val="0"/>
                </a:spcBef>
                <a:spcAft>
                  <a:spcPts val="0"/>
                </a:spcAft>
                <a:buClr>
                  <a:srgbClr val="0099CC"/>
                </a:buClr>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１年　：Ａ水準　</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960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時間以内／連携Ｂ水準、Ｂ水準、Ｃ水準　</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1,860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時間以内</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67327"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を満たすこと。　</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7313" marR="0" lvl="0" indent="-87313" defTabSz="1067327" eaLnBrk="1" fontAlgn="auto" latinLnBrk="0" hangingPunct="1">
                <a:lnSpc>
                  <a:spcPct val="100000"/>
                </a:lnSpc>
                <a:spcBef>
                  <a:spcPts val="0"/>
                </a:spcBef>
                <a:spcAft>
                  <a:spcPts val="600"/>
                </a:spcAft>
                <a:buClrTx/>
                <a:buSzTx/>
                <a:buFont typeface="Wingdings" panose="05000000000000000000" pitchFamily="2" charset="2"/>
                <a:buNone/>
                <a:tabLst/>
                <a:defRPr/>
              </a:pP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１か月について時間外・休日労働が</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時間以上となることが見込まれる医師について、面接指導を実施等する場合は、１か月の時間外・休日労働が</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時間以上となっても差し支えない。</a:t>
              </a:r>
              <a:endPar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角丸四角形 25">
              <a:extLst>
                <a:ext uri="{FF2B5EF4-FFF2-40B4-BE49-F238E27FC236}">
                  <a16:creationId xmlns:a16="http://schemas.microsoft.com/office/drawing/2014/main" id="{2319C01B-4DFC-48B4-BD1A-670690C97415}"/>
                </a:ext>
              </a:extLst>
            </p:cNvPr>
            <p:cNvSpPr/>
            <p:nvPr/>
          </p:nvSpPr>
          <p:spPr>
            <a:xfrm>
              <a:off x="537127" y="6021496"/>
              <a:ext cx="6136100" cy="1327054"/>
            </a:xfrm>
            <a:prstGeom prst="roundRect">
              <a:avLst>
                <a:gd name="adj" fmla="val 5525"/>
              </a:avLst>
            </a:prstGeom>
            <a:solidFill>
              <a:srgbClr val="FFE599"/>
            </a:solidFill>
            <a:ln w="25400" cap="flat" cmpd="sng" algn="ctr">
              <a:noFill/>
              <a:prstDash val="solid"/>
            </a:ln>
            <a:effectLst/>
          </p:spPr>
          <p:txBody>
            <a:bodyPr lIns="108000" tIns="72000" rIns="36000" rtlCol="0" anchor="b" anchorCtr="0"/>
            <a:lstStyle/>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（副業・兼業先での労働時間も合わせて）１か月の時間外・休日労働の合計が</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時間以上となる場合の措置</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4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67327" eaLnBrk="1" fontAlgn="auto" latinLnBrk="0" hangingPunct="1">
                <a:lnSpc>
                  <a:spcPct val="100000"/>
                </a:lnSpc>
                <a:spcBef>
                  <a:spcPts val="0"/>
                </a:spcBef>
                <a:spcAft>
                  <a:spcPts val="0"/>
                </a:spcAft>
                <a:buClr>
                  <a:srgbClr val="0099CC"/>
                </a:buClr>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１か月の時間外・休日労働の合計が</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時間に到達する前に面接指導を実施し、面接指導実施医師の意見を踏まえ、労働者の健康確保のために必要な措置を講ずること</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67327" eaLnBrk="1" fontAlgn="auto" latinLnBrk="0" hangingPunct="1">
                <a:lnSpc>
                  <a:spcPct val="100000"/>
                </a:lnSpc>
                <a:spcBef>
                  <a:spcPts val="0"/>
                </a:spcBef>
                <a:spcAft>
                  <a:spcPts val="0"/>
                </a:spcAft>
                <a:buClr>
                  <a:srgbClr val="0099CC"/>
                </a:buClr>
                <a:buSzTx/>
                <a:buFont typeface="Wingdings" panose="05000000000000000000" pitchFamily="2" charset="2"/>
                <a:buChar char="ü"/>
                <a:tabLst/>
                <a:defRPr/>
              </a:pPr>
              <a:endParaRPr kumimoji="1" lang="en-US" altLang="ja-JP" sz="4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67327" eaLnBrk="1" fontAlgn="auto" latinLnBrk="0" hangingPunct="1">
                <a:lnSpc>
                  <a:spcPct val="100000"/>
                </a:lnSpc>
                <a:spcBef>
                  <a:spcPts val="0"/>
                </a:spcBef>
                <a:spcAft>
                  <a:spcPts val="0"/>
                </a:spcAft>
                <a:buClr>
                  <a:srgbClr val="0099CC"/>
                </a:buClr>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１か月の時間外・休日労働の合計が</a:t>
              </a:r>
              <a:r>
                <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155</a:t>
              </a: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時間を超えた場合、労働時間短縮のための具体的措置を行うこと</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defTabSz="1067327"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93663" marR="0" lvl="0" indent="-93663" defTabSz="1067327"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１か月の時間外・休日労働の合計が、</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時間以上、</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155</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時間超となることが見込まれない場合には、</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36</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協定に本措置に関する定めをする必要はありません。</a:t>
              </a:r>
              <a:endPar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角丸四角形 4">
              <a:extLst>
                <a:ext uri="{FF2B5EF4-FFF2-40B4-BE49-F238E27FC236}">
                  <a16:creationId xmlns:a16="http://schemas.microsoft.com/office/drawing/2014/main" id="{7FCBCD5E-4DBE-4DAC-B914-7544B1020281}"/>
                </a:ext>
              </a:extLst>
            </p:cNvPr>
            <p:cNvSpPr/>
            <p:nvPr/>
          </p:nvSpPr>
          <p:spPr>
            <a:xfrm>
              <a:off x="521061" y="4268369"/>
              <a:ext cx="3730980" cy="169114"/>
            </a:xfrm>
            <a:prstGeom prst="roundRect">
              <a:avLst>
                <a:gd name="adj" fmla="val 50000"/>
              </a:avLst>
            </a:prstGeom>
            <a:solidFill>
              <a:srgbClr val="0099CC"/>
            </a:solidFill>
            <a:ln w="12700">
              <a:noFill/>
            </a:ln>
          </p:spPr>
          <p:txBody>
            <a:bodyPr tIns="72000" anchor="ctr"/>
            <a:lstStyle/>
            <a:p>
              <a:pPr algn="ctr" defTabSz="1019007">
                <a:defRPr/>
              </a:pPr>
              <a:r>
                <a:rPr kumimoji="1" lang="ja-JP" altLang="en-US" sz="1100" b="1">
                  <a:solidFill>
                    <a:prstClr val="white"/>
                  </a:solidFill>
                  <a:latin typeface="Calibri" panose="020F0502020204030204"/>
                </a:rPr>
                <a:t>チェックボックスへチェックを入れる必要のある事項</a:t>
              </a:r>
            </a:p>
          </p:txBody>
        </p:sp>
        <p:sp>
          <p:nvSpPr>
            <p:cNvPr id="21" name="角丸四角形 4">
              <a:extLst>
                <a:ext uri="{FF2B5EF4-FFF2-40B4-BE49-F238E27FC236}">
                  <a16:creationId xmlns:a16="http://schemas.microsoft.com/office/drawing/2014/main" id="{9E520722-D263-484F-BC84-D0ED3FFE4FCF}"/>
                </a:ext>
              </a:extLst>
            </p:cNvPr>
            <p:cNvSpPr/>
            <p:nvPr/>
          </p:nvSpPr>
          <p:spPr>
            <a:xfrm>
              <a:off x="524208" y="5936939"/>
              <a:ext cx="3730980" cy="169114"/>
            </a:xfrm>
            <a:prstGeom prst="roundRect">
              <a:avLst>
                <a:gd name="adj" fmla="val 50000"/>
              </a:avLst>
            </a:prstGeom>
            <a:solidFill>
              <a:srgbClr val="0099CC"/>
            </a:solidFill>
            <a:ln w="12700">
              <a:noFill/>
            </a:ln>
          </p:spPr>
          <p:txBody>
            <a:bodyPr tIns="72000" anchor="ctr"/>
            <a:lstStyle/>
            <a:p>
              <a:pPr algn="ctr" defTabSz="1019007">
                <a:defRPr/>
              </a:pPr>
              <a:r>
                <a:rPr kumimoji="1" lang="ja-JP" altLang="en-US" sz="1100" b="1">
                  <a:solidFill>
                    <a:prstClr val="white"/>
                  </a:solidFill>
                  <a:latin typeface="Calibri" panose="020F0502020204030204"/>
                </a:rPr>
                <a:t>チェックボックスへチェックを入れる必要のある事項</a:t>
              </a:r>
            </a:p>
          </p:txBody>
        </p:sp>
      </p:grpSp>
      <p:sp>
        <p:nvSpPr>
          <p:cNvPr id="23" name="テキスト プレースホルダー 4"/>
          <p:cNvSpPr>
            <a:spLocks noGrp="1"/>
          </p:cNvSpPr>
          <p:nvPr>
            <p:ph type="body" sz="quarter" idx="13"/>
          </p:nvPr>
        </p:nvSpPr>
        <p:spPr>
          <a:xfrm>
            <a:off x="0" y="828000"/>
            <a:ext cx="9907200" cy="439443"/>
          </a:xfrm>
        </p:spPr>
        <p:txBody>
          <a:bodyPr/>
          <a:lstStyle/>
          <a:p>
            <a:pPr>
              <a:lnSpc>
                <a:spcPct val="100000"/>
              </a:lnSpc>
            </a:pPr>
            <a:r>
              <a:rPr lang="ja-JP" altLang="en-US" sz="1600" b="1" dirty="0"/>
              <a:t>（新しい</a:t>
            </a:r>
            <a:r>
              <a:rPr lang="en-US" altLang="ja-JP" sz="1600" b="1" dirty="0"/>
              <a:t>36</a:t>
            </a:r>
            <a:r>
              <a:rPr lang="ja-JP" altLang="en-US" sz="1600" b="1" dirty="0"/>
              <a:t>協定において締結する必要がある事項）</a:t>
            </a:r>
            <a:endParaRPr kumimoji="1" lang="ja-JP" altLang="en-US" sz="1600" b="1" dirty="0"/>
          </a:p>
        </p:txBody>
      </p:sp>
    </p:spTree>
    <p:extLst>
      <p:ext uri="{BB962C8B-B14F-4D97-AF65-F5344CB8AC3E}">
        <p14:creationId xmlns:p14="http://schemas.microsoft.com/office/powerpoint/2010/main" val="68931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2024</a:t>
            </a:r>
            <a:r>
              <a:rPr kumimoji="1" lang="ja-JP" altLang="en-US" sz="1800" dirty="0"/>
              <a:t>年４月以降の医療機関の</a:t>
            </a:r>
            <a:r>
              <a:rPr kumimoji="1" lang="en-US" altLang="ja-JP" sz="1800" dirty="0"/>
              <a:t>36</a:t>
            </a:r>
            <a:r>
              <a:rPr kumimoji="1" lang="ja-JP" altLang="en-US" sz="1800" dirty="0"/>
              <a:t>協定に</a:t>
            </a:r>
            <a:r>
              <a:rPr lang="ja-JP" altLang="en-US" sz="1800" dirty="0"/>
              <a:t>ついて</a:t>
            </a:r>
            <a:endParaRPr kumimoji="1" lang="ja-JP" altLang="en-US" sz="1800" dirty="0"/>
          </a:p>
        </p:txBody>
      </p:sp>
      <p:sp>
        <p:nvSpPr>
          <p:cNvPr id="22" name="テキスト ボックス 21">
            <a:extLst>
              <a:ext uri="{FF2B5EF4-FFF2-40B4-BE49-F238E27FC236}">
                <a16:creationId xmlns:a16="http://schemas.microsoft.com/office/drawing/2014/main" id="{183823B1-DEA5-4660-B2F8-59F1E4F5F271}"/>
              </a:ext>
            </a:extLst>
          </p:cNvPr>
          <p:cNvSpPr txBox="1"/>
          <p:nvPr/>
        </p:nvSpPr>
        <p:spPr>
          <a:xfrm>
            <a:off x="256928" y="1354469"/>
            <a:ext cx="9649072" cy="67095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●臨時的な特別の事情があるため、時間外労働の限度時間（月</a:t>
            </a:r>
            <a:r>
              <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rPr>
              <a:t>45</a:t>
            </a: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時間・年</a:t>
            </a:r>
            <a:r>
              <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rPr>
              <a:t>360</a:t>
            </a: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時間）を超えて</a:t>
            </a:r>
            <a:endPar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Segoe UI"/>
                <a:ea typeface="メイリオ"/>
                <a:cs typeface="+mn-cs"/>
              </a:rPr>
              <a:t>　時間外・休日労働を行わせる必要がある場合には、特別条項として、さらに以下について協定する。</a:t>
            </a:r>
            <a:endPar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endParaRPr>
          </a:p>
        </p:txBody>
      </p:sp>
      <p:grpSp>
        <p:nvGrpSpPr>
          <p:cNvPr id="4" name="グループ化 3">
            <a:extLst>
              <a:ext uri="{FF2B5EF4-FFF2-40B4-BE49-F238E27FC236}">
                <a16:creationId xmlns:a16="http://schemas.microsoft.com/office/drawing/2014/main" id="{6E0868FB-DB54-4CC9-94AD-7BF05AC6CC0C}"/>
              </a:ext>
            </a:extLst>
          </p:cNvPr>
          <p:cNvGrpSpPr/>
          <p:nvPr/>
        </p:nvGrpSpPr>
        <p:grpSpPr>
          <a:xfrm>
            <a:off x="472586" y="2096162"/>
            <a:ext cx="8757984" cy="4579206"/>
            <a:chOff x="763254" y="1781448"/>
            <a:chExt cx="6195616" cy="4579206"/>
          </a:xfrm>
        </p:grpSpPr>
        <p:sp>
          <p:nvSpPr>
            <p:cNvPr id="35" name="角丸四角形 5">
              <a:extLst>
                <a:ext uri="{FF2B5EF4-FFF2-40B4-BE49-F238E27FC236}">
                  <a16:creationId xmlns:a16="http://schemas.microsoft.com/office/drawing/2014/main" id="{68D94991-2CF6-4287-A320-FBED953FBDC0}"/>
                </a:ext>
              </a:extLst>
            </p:cNvPr>
            <p:cNvSpPr/>
            <p:nvPr/>
          </p:nvSpPr>
          <p:spPr>
            <a:xfrm>
              <a:off x="1190456" y="4086104"/>
              <a:ext cx="5758790" cy="313380"/>
            </a:xfrm>
            <a:prstGeom prst="roundRect">
              <a:avLst/>
            </a:prstGeom>
            <a:solidFill>
              <a:srgbClr val="FFCCCC"/>
            </a:solidFill>
            <a:ln w="25400" cap="flat" cmpd="sng" algn="ctr">
              <a:noFill/>
              <a:prstDash val="solid"/>
            </a:ln>
            <a:effectLst/>
          </p:spPr>
          <p:txBody>
            <a:bodyPr lIns="108000" tIns="72000" rtlCol="0" anchor="ctr"/>
            <a:lstStyle/>
            <a:p>
              <a:pPr marL="0" marR="0" lvl="0" indent="0" defTabSz="1042873"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限度時間を超えて労働させることができる場合</a:t>
              </a:r>
            </a:p>
          </p:txBody>
        </p:sp>
        <p:sp>
          <p:nvSpPr>
            <p:cNvPr id="36" name="角丸四角形 7">
              <a:extLst>
                <a:ext uri="{FF2B5EF4-FFF2-40B4-BE49-F238E27FC236}">
                  <a16:creationId xmlns:a16="http://schemas.microsoft.com/office/drawing/2014/main" id="{B8CA7C8F-2CE7-40E1-8F7F-63225AE9213E}"/>
                </a:ext>
              </a:extLst>
            </p:cNvPr>
            <p:cNvSpPr/>
            <p:nvPr/>
          </p:nvSpPr>
          <p:spPr>
            <a:xfrm>
              <a:off x="1190456" y="4438037"/>
              <a:ext cx="5758790" cy="313380"/>
            </a:xfrm>
            <a:prstGeom prst="roundRect">
              <a:avLst/>
            </a:prstGeom>
            <a:solidFill>
              <a:srgbClr val="FFCCCC"/>
            </a:solidFill>
            <a:ln w="25400" cap="flat" cmpd="sng" algn="ctr">
              <a:noFill/>
              <a:prstDash val="solid"/>
            </a:ln>
            <a:effectLst/>
          </p:spPr>
          <p:txBody>
            <a:bodyPr lIns="108000" tIns="72000" rtlCol="0" anchor="ctr"/>
            <a:lstStyle/>
            <a:p>
              <a:pPr marL="0" marR="0" lvl="0" indent="0" defTabSz="1042873"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限度時間を超えた労働に係る割増賃金率</a:t>
              </a:r>
            </a:p>
          </p:txBody>
        </p:sp>
        <p:sp>
          <p:nvSpPr>
            <p:cNvPr id="37" name="角丸四角形 20">
              <a:extLst>
                <a:ext uri="{FF2B5EF4-FFF2-40B4-BE49-F238E27FC236}">
                  <a16:creationId xmlns:a16="http://schemas.microsoft.com/office/drawing/2014/main" id="{01FADFBD-E945-4599-BE88-3410584A62A4}"/>
                </a:ext>
              </a:extLst>
            </p:cNvPr>
            <p:cNvSpPr/>
            <p:nvPr/>
          </p:nvSpPr>
          <p:spPr>
            <a:xfrm>
              <a:off x="1200080" y="2180343"/>
              <a:ext cx="5758790" cy="1864695"/>
            </a:xfrm>
            <a:prstGeom prst="roundRect">
              <a:avLst>
                <a:gd name="adj" fmla="val 3449"/>
              </a:avLst>
            </a:prstGeom>
            <a:solidFill>
              <a:srgbClr val="FFCCCC"/>
            </a:solidFill>
            <a:ln w="25400" cap="flat" cmpd="sng" algn="ctr">
              <a:noFill/>
              <a:prstDash val="solid"/>
            </a:ln>
            <a:effectLst/>
          </p:spPr>
          <p:txBody>
            <a:bodyPr lIns="108000" tIns="72000" rIns="0" rtlCol="0" anchor="ctr"/>
            <a:lstStyle/>
            <a:p>
              <a:pPr marL="0" marR="0" lvl="0" indent="0" defTabSz="1042873" eaLnBrk="1" fontAlgn="auto" latinLnBrk="0" hangingPunct="1">
                <a:lnSpc>
                  <a:spcPts val="15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自院で臨時的に限度時間を超えて労働させる必要がある場合における</a:t>
              </a:r>
              <a:endParaRPr kumimoji="1"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42873" eaLnBrk="1" fontAlgn="auto" latinLnBrk="0" hangingPunct="1">
                <a:lnSpc>
                  <a:spcPts val="1500"/>
                </a:lnSpc>
                <a:spcBef>
                  <a:spcPts val="0"/>
                </a:spcBef>
                <a:spcAft>
                  <a:spcPts val="0"/>
                </a:spcAft>
                <a:buClr>
                  <a:srgbClr val="FF4347"/>
                </a:buClr>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１か月の時間外・休日労働の合計時間数</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１</a:t>
              </a:r>
              <a:endPar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42873" eaLnBrk="1" fontAlgn="auto" latinLnBrk="0" hangingPunct="1">
                <a:lnSpc>
                  <a:spcPts val="1500"/>
                </a:lnSpc>
                <a:spcBef>
                  <a:spcPts val="0"/>
                </a:spcBef>
                <a:spcAft>
                  <a:spcPts val="0"/>
                </a:spcAft>
                <a:buClr>
                  <a:srgbClr val="FF4347"/>
                </a:buClr>
                <a:buSzTx/>
                <a:buFont typeface="Wingdings" panose="05000000000000000000" pitchFamily="2" charset="2"/>
                <a:buChar char="ü"/>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１年の時間外・休日労働の合計時間数</a:t>
              </a:r>
              <a:r>
                <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rPr>
                <a:t>２</a:t>
              </a:r>
              <a:endParaRPr kumimoji="1" lang="en-US" altLang="ja-JP" sz="1100" b="0" i="0" u="none" strike="noStrike" kern="0" cap="none" spc="0" normalizeH="0" baseline="3000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42873" eaLnBrk="1" fontAlgn="auto" latinLnBrk="0" hangingPunct="1">
                <a:lnSpc>
                  <a:spcPts val="1500"/>
                </a:lnSpc>
                <a:spcBef>
                  <a:spcPts val="0"/>
                </a:spcBef>
                <a:spcAft>
                  <a:spcPts val="0"/>
                </a:spcAft>
                <a:buClrTx/>
                <a:buSzTx/>
                <a:buFontTx/>
                <a:buNone/>
                <a:tabLst/>
                <a:defRPr/>
              </a:pPr>
              <a:endParaRPr kumimoji="1" lang="en-US" altLang="ja-JP" sz="6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68288" marR="0" lvl="0" indent="-268288" defTabSz="1042873" eaLnBrk="1" fontAlgn="auto" latinLnBrk="0" hangingPunct="1">
                <a:lnSpc>
                  <a:spcPts val="1500"/>
                </a:lnSpc>
                <a:spcBef>
                  <a:spcPts val="0"/>
                </a:spcBef>
                <a:spcAft>
                  <a:spcPts val="0"/>
                </a:spcAft>
                <a:buClrTx/>
                <a:buSzTx/>
                <a:buFontTx/>
                <a:buNone/>
                <a:tabLst/>
                <a:defRPr/>
              </a:pP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１　水準問わず、１か月</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時間未満の範囲で定めてください。</a:t>
              </a:r>
              <a:endPar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355600" marR="0" lvl="0" indent="0" defTabSz="1042873" eaLnBrk="1" fontAlgn="auto" latinLnBrk="0" hangingPunct="1">
                <a:lnSpc>
                  <a:spcPct val="120000"/>
                </a:lnSpc>
                <a:spcBef>
                  <a:spcPts val="0"/>
                </a:spcBef>
                <a:spcAft>
                  <a:spcPts val="0"/>
                </a:spcAft>
                <a:buClrTx/>
                <a:buSzTx/>
                <a:buFontTx/>
                <a:buNone/>
                <a:tabLst>
                  <a:tab pos="355600" algn="l"/>
                </a:tabLst>
                <a:defRPr/>
              </a:pP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ただし、</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36</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協定に、「１か月の時間外・休日労働の合計が</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100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時間に到達する前に面接指導を実施し、面接指導実施医師の意見を踏まえ、労働者の健康確保のために必要な措置を講ずること」を定めた場合、この限りではありません。</a:t>
              </a:r>
              <a:endPar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42873" eaLnBrk="1" fontAlgn="auto" latinLnBrk="0" hangingPunct="1">
                <a:lnSpc>
                  <a:spcPts val="1500"/>
                </a:lnSpc>
                <a:spcBef>
                  <a:spcPts val="0"/>
                </a:spcBef>
                <a:spcAft>
                  <a:spcPts val="0"/>
                </a:spcAft>
                <a:buClrTx/>
                <a:buSzTx/>
                <a:buFontTx/>
                <a:buNone/>
                <a:tabLst/>
                <a:defRPr/>
              </a:pP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２　Ａ、連携Ｂ水準　</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960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時間以内／Ｂ、Ｃ水準　</a:t>
              </a:r>
              <a:r>
                <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1,860</a:t>
              </a:r>
              <a:r>
                <a:rPr kumimoji="1" lang="ja-JP" altLang="en-US"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時間以内の範囲で定めてください。</a:t>
              </a:r>
              <a:endParaRPr kumimoji="1" lang="en-US" altLang="ja-JP" sz="9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8" name="角丸四角形 21">
              <a:extLst>
                <a:ext uri="{FF2B5EF4-FFF2-40B4-BE49-F238E27FC236}">
                  <a16:creationId xmlns:a16="http://schemas.microsoft.com/office/drawing/2014/main" id="{03A57D9D-EEBF-4300-9D81-E11B5CF9AB39}"/>
                </a:ext>
              </a:extLst>
            </p:cNvPr>
            <p:cNvSpPr/>
            <p:nvPr/>
          </p:nvSpPr>
          <p:spPr>
            <a:xfrm>
              <a:off x="1200080" y="5540607"/>
              <a:ext cx="5758790" cy="820047"/>
            </a:xfrm>
            <a:prstGeom prst="roundRect">
              <a:avLst>
                <a:gd name="adj" fmla="val 5752"/>
              </a:avLst>
            </a:prstGeom>
            <a:solidFill>
              <a:srgbClr val="FFCCCC"/>
            </a:solidFill>
            <a:ln w="25400" cap="flat" cmpd="sng" algn="ctr">
              <a:noFill/>
              <a:prstDash val="solid"/>
            </a:ln>
            <a:effectLst/>
          </p:spPr>
          <p:txBody>
            <a:bodyPr lIns="108000" tIns="72000" rIns="72000" rtlCol="0" anchor="b"/>
            <a:lstStyle/>
            <a:p>
              <a:pPr marL="0" marR="0" lvl="0" indent="0" defTabSz="1042873"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連携Ｂ、Ｂ、Ｃ水準の医師について、以下の措置を行うこと</a:t>
              </a:r>
              <a:endParaRPr kumimoji="1"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1042873" eaLnBrk="1" fontAlgn="auto" latinLnBrk="0" hangingPunct="1">
                <a:lnSpc>
                  <a:spcPct val="100000"/>
                </a:lnSpc>
                <a:spcBef>
                  <a:spcPts val="0"/>
                </a:spcBef>
                <a:spcAft>
                  <a:spcPts val="0"/>
                </a:spcAft>
                <a:buClrTx/>
                <a:buSzTx/>
                <a:buFontTx/>
                <a:buNone/>
                <a:tabLst/>
                <a:defRPr/>
              </a:pPr>
              <a:endParaRPr kumimoji="1" lang="en-US" altLang="ja-JP" sz="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71450" marR="0" lvl="0" indent="-171450" defTabSz="1042873" eaLnBrk="1" fontAlgn="auto" latinLnBrk="0" hangingPunct="1">
                <a:lnSpc>
                  <a:spcPct val="100000"/>
                </a:lnSpc>
                <a:spcBef>
                  <a:spcPts val="0"/>
                </a:spcBef>
                <a:spcAft>
                  <a:spcPts val="0"/>
                </a:spcAft>
                <a:buClr>
                  <a:srgbClr val="FF4347"/>
                </a:buClr>
                <a:buSzTx/>
                <a:buFont typeface="Wingdings" panose="05000000000000000000" pitchFamily="2" charset="2"/>
                <a:buChar char="ü"/>
                <a:tabLst/>
                <a:defRPr/>
              </a:pP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１年間の時間外・休日労働の合計時間数が</a:t>
              </a:r>
              <a:r>
                <a:rPr kumimoji="1"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960</a:t>
              </a:r>
              <a:r>
                <a:rPr kumimoji="1"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時間を超えることが見込まれる者に対する勤務間インターバルの確保等による休息時間の確保</a:t>
              </a:r>
            </a:p>
          </p:txBody>
        </p:sp>
        <p:sp>
          <p:nvSpPr>
            <p:cNvPr id="39" name="角丸四角形 23">
              <a:extLst>
                <a:ext uri="{FF2B5EF4-FFF2-40B4-BE49-F238E27FC236}">
                  <a16:creationId xmlns:a16="http://schemas.microsoft.com/office/drawing/2014/main" id="{56074B54-BAA0-420A-B139-E791850373FF}"/>
                </a:ext>
              </a:extLst>
            </p:cNvPr>
            <p:cNvSpPr/>
            <p:nvPr/>
          </p:nvSpPr>
          <p:spPr>
            <a:xfrm>
              <a:off x="1190456" y="4790163"/>
              <a:ext cx="5758790" cy="313380"/>
            </a:xfrm>
            <a:prstGeom prst="roundRect">
              <a:avLst/>
            </a:prstGeom>
            <a:solidFill>
              <a:srgbClr val="FFCCCC"/>
            </a:solidFill>
            <a:ln w="25400" cap="flat" cmpd="sng" algn="ctr">
              <a:noFill/>
              <a:prstDash val="solid"/>
            </a:ln>
            <a:effectLst/>
          </p:spPr>
          <p:txBody>
            <a:bodyPr lIns="108000" tIns="72000" rtlCol="0" anchor="ctr"/>
            <a:lstStyle/>
            <a:p>
              <a:pPr marL="0" marR="0" lvl="0" indent="0" defTabSz="1042873"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限度時間を超えて労働させる場合における手続き</a:t>
              </a:r>
            </a:p>
          </p:txBody>
        </p:sp>
        <p:sp>
          <p:nvSpPr>
            <p:cNvPr id="40" name="角丸四角形 25">
              <a:extLst>
                <a:ext uri="{FF2B5EF4-FFF2-40B4-BE49-F238E27FC236}">
                  <a16:creationId xmlns:a16="http://schemas.microsoft.com/office/drawing/2014/main" id="{0642FEB0-14BC-446F-A37F-2632D59747A6}"/>
                </a:ext>
              </a:extLst>
            </p:cNvPr>
            <p:cNvSpPr/>
            <p:nvPr/>
          </p:nvSpPr>
          <p:spPr>
            <a:xfrm rot="5400000">
              <a:off x="-1088369" y="4105033"/>
              <a:ext cx="4173063" cy="338178"/>
            </a:xfrm>
            <a:prstGeom prst="roundRect">
              <a:avLst/>
            </a:prstGeom>
            <a:solidFill>
              <a:srgbClr val="FF7C80"/>
            </a:solidFill>
            <a:ln w="25400" cap="flat" cmpd="sng" algn="ctr">
              <a:noFill/>
              <a:prstDash val="solid"/>
            </a:ln>
            <a:effectLst/>
          </p:spPr>
          <p:txBody>
            <a:bodyPr tIns="72000" rtlCol="0" anchor="ctr"/>
            <a:lstStyle/>
            <a:p>
              <a:pPr marL="0" marR="0" lvl="0" indent="0" defTabSz="1042873"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1" name="テキスト ボックス 40">
              <a:extLst>
                <a:ext uri="{FF2B5EF4-FFF2-40B4-BE49-F238E27FC236}">
                  <a16:creationId xmlns:a16="http://schemas.microsoft.com/office/drawing/2014/main" id="{E680B633-CF2E-464C-AD36-D2E41C8A27C0}"/>
                </a:ext>
              </a:extLst>
            </p:cNvPr>
            <p:cNvSpPr txBox="1"/>
            <p:nvPr/>
          </p:nvSpPr>
          <p:spPr>
            <a:xfrm>
              <a:off x="763254" y="3261044"/>
              <a:ext cx="369332" cy="1883031"/>
            </a:xfrm>
            <a:prstGeom prst="rect">
              <a:avLst/>
            </a:prstGeom>
            <a:noFill/>
          </p:spPr>
          <p:txBody>
            <a:bodyPr vert="eaVert" wrap="square" rtlCol="0">
              <a:spAutoFit/>
            </a:bodyPr>
            <a:lstStyle/>
            <a:p>
              <a:pPr algn="ctr" defTabSz="1042873">
                <a:defRPr/>
              </a:pPr>
              <a:r>
                <a:rPr kumimoji="1" lang="ja-JP" altLang="en-US" sz="1200" b="1">
                  <a:solidFill>
                    <a:prstClr val="white"/>
                  </a:solidFill>
                  <a:latin typeface="Meiryo" panose="020B0604030504040204" pitchFamily="34" charset="-128"/>
                </a:rPr>
                <a:t>限度時間を超える場合</a:t>
              </a:r>
            </a:p>
          </p:txBody>
        </p:sp>
        <p:sp>
          <p:nvSpPr>
            <p:cNvPr id="42" name="角丸四角形 30">
              <a:extLst>
                <a:ext uri="{FF2B5EF4-FFF2-40B4-BE49-F238E27FC236}">
                  <a16:creationId xmlns:a16="http://schemas.microsoft.com/office/drawing/2014/main" id="{FB2C0A82-07AB-4D37-A1D4-9E5E88D66F95}"/>
                </a:ext>
              </a:extLst>
            </p:cNvPr>
            <p:cNvSpPr/>
            <p:nvPr/>
          </p:nvSpPr>
          <p:spPr>
            <a:xfrm>
              <a:off x="829075" y="1781448"/>
              <a:ext cx="6120170" cy="313380"/>
            </a:xfrm>
            <a:prstGeom prst="roundRect">
              <a:avLst/>
            </a:prstGeom>
            <a:solidFill>
              <a:srgbClr val="585A5C"/>
            </a:solidFill>
            <a:ln w="25400" cap="flat" cmpd="sng" algn="ctr">
              <a:noFill/>
              <a:prstDash val="solid"/>
            </a:ln>
            <a:effectLst/>
          </p:spPr>
          <p:txBody>
            <a:bodyPr tIns="72000"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メイリオ" panose="020B0604030504040204" pitchFamily="50" charset="-128"/>
                  <a:ea typeface="メイリオ" panose="020B0604030504040204" pitchFamily="50" charset="-128"/>
                  <a:cs typeface="+mn-cs"/>
                </a:rPr>
                <a:t>特別条項の協定項目</a:t>
              </a:r>
            </a:p>
          </p:txBody>
        </p:sp>
        <p:sp>
          <p:nvSpPr>
            <p:cNvPr id="43" name="角丸四角形 7">
              <a:extLst>
                <a:ext uri="{FF2B5EF4-FFF2-40B4-BE49-F238E27FC236}">
                  <a16:creationId xmlns:a16="http://schemas.microsoft.com/office/drawing/2014/main" id="{4805572B-7C6F-4867-9553-F885C32BCE4B}"/>
                </a:ext>
              </a:extLst>
            </p:cNvPr>
            <p:cNvSpPr/>
            <p:nvPr/>
          </p:nvSpPr>
          <p:spPr>
            <a:xfrm>
              <a:off x="1187711" y="5161887"/>
              <a:ext cx="5758790" cy="313380"/>
            </a:xfrm>
            <a:prstGeom prst="roundRect">
              <a:avLst/>
            </a:prstGeom>
            <a:solidFill>
              <a:srgbClr val="FFCCCC"/>
            </a:solidFill>
            <a:ln w="25400" cap="flat" cmpd="sng" algn="ctr">
              <a:noFill/>
              <a:prstDash val="solid"/>
            </a:ln>
            <a:effectLst/>
          </p:spPr>
          <p:txBody>
            <a:bodyPr lIns="108000" tIns="72000" rtlCol="0" anchor="ctr"/>
            <a:lstStyle/>
            <a:p>
              <a:pPr marL="0" marR="0" lvl="0" indent="0" defTabSz="1042873"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限度時間を超えて労働させる労働者に対する健康および福祉を確保するための措置</a:t>
              </a:r>
            </a:p>
          </p:txBody>
        </p:sp>
        <p:sp>
          <p:nvSpPr>
            <p:cNvPr id="46" name="角丸四角形 4">
              <a:extLst>
                <a:ext uri="{FF2B5EF4-FFF2-40B4-BE49-F238E27FC236}">
                  <a16:creationId xmlns:a16="http://schemas.microsoft.com/office/drawing/2014/main" id="{5ED22E9C-80BE-4370-ADB9-936D04C14AC3}"/>
                </a:ext>
              </a:extLst>
            </p:cNvPr>
            <p:cNvSpPr/>
            <p:nvPr/>
          </p:nvSpPr>
          <p:spPr>
            <a:xfrm>
              <a:off x="1200080" y="5500509"/>
              <a:ext cx="3730980" cy="169114"/>
            </a:xfrm>
            <a:prstGeom prst="roundRect">
              <a:avLst>
                <a:gd name="adj" fmla="val 50000"/>
              </a:avLst>
            </a:prstGeom>
            <a:solidFill>
              <a:srgbClr val="0099CC"/>
            </a:solidFill>
            <a:ln w="12700">
              <a:noFill/>
            </a:ln>
          </p:spPr>
          <p:txBody>
            <a:bodyPr tIns="72000" anchor="ctr"/>
            <a:lstStyle/>
            <a:p>
              <a:pPr algn="ctr" defTabSz="1019007">
                <a:defRPr/>
              </a:pPr>
              <a:r>
                <a:rPr kumimoji="1" lang="ja-JP" altLang="en-US" sz="1100" b="1">
                  <a:solidFill>
                    <a:prstClr val="white"/>
                  </a:solidFill>
                  <a:latin typeface="Calibri" panose="020F0502020204030204"/>
                </a:rPr>
                <a:t>チェックボックスへチェックを入れる必要のある事項</a:t>
              </a:r>
            </a:p>
          </p:txBody>
        </p:sp>
      </p:grpSp>
      <p:sp>
        <p:nvSpPr>
          <p:cNvPr id="16" name="テキスト プレースホルダー 4"/>
          <p:cNvSpPr>
            <a:spLocks noGrp="1"/>
          </p:cNvSpPr>
          <p:nvPr>
            <p:ph type="body" sz="quarter" idx="13"/>
          </p:nvPr>
        </p:nvSpPr>
        <p:spPr>
          <a:xfrm>
            <a:off x="0" y="828000"/>
            <a:ext cx="9907200" cy="501227"/>
          </a:xfrm>
        </p:spPr>
        <p:txBody>
          <a:bodyPr/>
          <a:lstStyle/>
          <a:p>
            <a:pPr>
              <a:lnSpc>
                <a:spcPct val="100000"/>
              </a:lnSpc>
            </a:pPr>
            <a:r>
              <a:rPr lang="ja-JP" altLang="en-US" sz="1600" b="1" dirty="0"/>
              <a:t>（新しい</a:t>
            </a:r>
            <a:r>
              <a:rPr lang="en-US" altLang="ja-JP" sz="1600" b="1" dirty="0"/>
              <a:t>36</a:t>
            </a:r>
            <a:r>
              <a:rPr lang="ja-JP" altLang="en-US" sz="1600" b="1" dirty="0"/>
              <a:t>協定において締結する必要がある事項）</a:t>
            </a:r>
            <a:r>
              <a:rPr lang="en-US" altLang="ja-JP" sz="1600" b="1" dirty="0"/>
              <a:t>【</a:t>
            </a:r>
            <a:r>
              <a:rPr lang="ja-JP" altLang="en-US" sz="1600" b="1" dirty="0"/>
              <a:t>特別条項</a:t>
            </a:r>
            <a:r>
              <a:rPr lang="en-US" altLang="ja-JP" sz="1600" b="1" dirty="0"/>
              <a:t>】</a:t>
            </a:r>
            <a:endParaRPr kumimoji="1" lang="ja-JP" altLang="en-US" sz="1600" b="1" dirty="0"/>
          </a:p>
        </p:txBody>
      </p:sp>
    </p:spTree>
    <p:extLst>
      <p:ext uri="{BB962C8B-B14F-4D97-AF65-F5344CB8AC3E}">
        <p14:creationId xmlns:p14="http://schemas.microsoft.com/office/powerpoint/2010/main" val="112589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en-US" altLang="ja-JP" sz="1800" dirty="0"/>
              <a:t>2024</a:t>
            </a:r>
            <a:r>
              <a:rPr lang="ja-JP" altLang="en-US" sz="1800" dirty="0"/>
              <a:t>年４月以降の医療機関の</a:t>
            </a:r>
            <a:r>
              <a:rPr kumimoji="1" lang="en-US" altLang="ja-JP" sz="1800" dirty="0"/>
              <a:t>36</a:t>
            </a:r>
            <a:r>
              <a:rPr kumimoji="1" lang="ja-JP" altLang="en-US" sz="1800" dirty="0"/>
              <a:t>協定について</a:t>
            </a:r>
          </a:p>
        </p:txBody>
      </p:sp>
      <p:sp>
        <p:nvSpPr>
          <p:cNvPr id="23"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310410" y="1496742"/>
            <a:ext cx="9092008" cy="3771765"/>
          </a:xfrm>
        </p:spPr>
        <p:txBody>
          <a:bodyPr anchor="b"/>
          <a:lstStyle/>
          <a:p>
            <a:pPr>
              <a:lnSpc>
                <a:spcPct val="120000"/>
              </a:lnSpc>
              <a:spcBef>
                <a:spcPts val="0"/>
              </a:spcBef>
              <a:spcAft>
                <a:spcPts val="0"/>
              </a:spcAft>
            </a:pPr>
            <a:r>
              <a:rPr lang="ja-JP" altLang="en-US" sz="1600" dirty="0"/>
              <a:t>●時間外・休日労働は</a:t>
            </a:r>
            <a:r>
              <a:rPr lang="ja-JP" altLang="en-US" sz="1600" b="1" dirty="0"/>
              <a:t>必要最小限</a:t>
            </a:r>
            <a:r>
              <a:rPr lang="ja-JP" altLang="en-US" sz="1600" dirty="0"/>
              <a:t>にとどめてください。</a:t>
            </a:r>
            <a:endParaRPr lang="en-US" altLang="ja-JP" sz="1600" dirty="0"/>
          </a:p>
          <a:p>
            <a:pPr marL="179388" indent="-179388">
              <a:lnSpc>
                <a:spcPct val="120000"/>
              </a:lnSpc>
              <a:spcBef>
                <a:spcPts val="600"/>
              </a:spcBef>
              <a:spcAft>
                <a:spcPts val="0"/>
              </a:spcAft>
            </a:pPr>
            <a:r>
              <a:rPr lang="ja-JP" altLang="en-US" sz="1600" dirty="0"/>
              <a:t>●使用者は、</a:t>
            </a:r>
            <a:r>
              <a:rPr lang="en-US" altLang="ja-JP" sz="1600" dirty="0"/>
              <a:t>36</a:t>
            </a:r>
            <a:r>
              <a:rPr lang="ja-JP" altLang="en-US" sz="1600" dirty="0"/>
              <a:t>協定の範囲内であっても、</a:t>
            </a:r>
            <a:r>
              <a:rPr lang="ja-JP" altLang="en-US" sz="1600" b="1" dirty="0"/>
              <a:t>労働者に対する安全配慮義務</a:t>
            </a:r>
            <a:r>
              <a:rPr lang="ja-JP" altLang="en-US" sz="1600" dirty="0"/>
              <a:t>を負います。労働時間が長くなるほど過労死との関連性が強まります。</a:t>
            </a:r>
            <a:endParaRPr lang="en-US" altLang="ja-JP" sz="1600" dirty="0"/>
          </a:p>
          <a:p>
            <a:pPr marL="179388" indent="-179388">
              <a:lnSpc>
                <a:spcPct val="120000"/>
              </a:lnSpc>
              <a:spcBef>
                <a:spcPts val="600"/>
              </a:spcBef>
              <a:spcAft>
                <a:spcPts val="0"/>
              </a:spcAft>
            </a:pPr>
            <a:r>
              <a:rPr lang="ja-JP" altLang="en-US" sz="1600" dirty="0"/>
              <a:t>●時間外労働・休日労働を行う業務の区分を細分化し、業務の範囲を明確にしてください。</a:t>
            </a:r>
            <a:endParaRPr lang="en-US" altLang="ja-JP" sz="1600" dirty="0"/>
          </a:p>
          <a:p>
            <a:pPr marL="179388" indent="-179388">
              <a:lnSpc>
                <a:spcPct val="120000"/>
              </a:lnSpc>
              <a:spcBef>
                <a:spcPts val="600"/>
              </a:spcBef>
              <a:spcAft>
                <a:spcPts val="0"/>
              </a:spcAft>
            </a:pPr>
            <a:r>
              <a:rPr lang="ja-JP" altLang="en-US" sz="1600" dirty="0"/>
              <a:t>●</a:t>
            </a:r>
            <a:r>
              <a:rPr lang="ja-JP" altLang="en-US" sz="1600" b="1" dirty="0"/>
              <a:t>臨時的な特別の事情がなければ、限度時間を超えることはできません</a:t>
            </a:r>
            <a:r>
              <a:rPr lang="ja-JP" altLang="en-US" sz="1600" dirty="0"/>
              <a:t>。また、限度時間を超えて労働させる必要がある場合はできる限り具体的に定めてください。この場合も、時間外労働は限度時間にできる限り近づけるようにしてください。</a:t>
            </a:r>
            <a:endParaRPr lang="en-US" altLang="ja-JP" sz="1600" dirty="0"/>
          </a:p>
          <a:p>
            <a:pPr>
              <a:lnSpc>
                <a:spcPct val="120000"/>
              </a:lnSpc>
              <a:spcBef>
                <a:spcPts val="0"/>
              </a:spcBef>
              <a:spcAft>
                <a:spcPts val="0"/>
              </a:spcAft>
            </a:pPr>
            <a:endParaRPr lang="en-US" altLang="ja-JP" sz="1600" dirty="0"/>
          </a:p>
          <a:p>
            <a:pPr>
              <a:lnSpc>
                <a:spcPct val="120000"/>
              </a:lnSpc>
              <a:spcBef>
                <a:spcPts val="0"/>
              </a:spcBef>
              <a:spcAft>
                <a:spcPts val="0"/>
              </a:spcAft>
            </a:pPr>
            <a:r>
              <a:rPr lang="ja-JP" altLang="en-US" sz="1400" dirty="0"/>
              <a:t>　特に、連携</a:t>
            </a:r>
            <a:r>
              <a:rPr lang="en-US" altLang="ja-JP" sz="1400" dirty="0"/>
              <a:t>B</a:t>
            </a:r>
            <a:r>
              <a:rPr lang="ja-JP" altLang="en-US" sz="1400" dirty="0" err="1"/>
              <a:t>、</a:t>
            </a:r>
            <a:r>
              <a:rPr lang="en-US" altLang="ja-JP" sz="1400" dirty="0"/>
              <a:t>B</a:t>
            </a:r>
            <a:r>
              <a:rPr lang="ja-JP" altLang="en-US" sz="1400" dirty="0" err="1"/>
              <a:t>、</a:t>
            </a:r>
            <a:r>
              <a:rPr lang="en-US" altLang="ja-JP" sz="1400" dirty="0"/>
              <a:t>C</a:t>
            </a:r>
            <a:r>
              <a:rPr lang="ja-JP" altLang="en-US" sz="1400" dirty="0"/>
              <a:t>水準の医師については、名簿を作成するなどして、</a:t>
            </a:r>
            <a:r>
              <a:rPr lang="en-US" altLang="ja-JP" sz="1400" dirty="0"/>
              <a:t>36</a:t>
            </a:r>
            <a:r>
              <a:rPr lang="ja-JP" altLang="en-US" sz="1400" dirty="0"/>
              <a:t>協定の締結に当たり該当する医師を特定しておく必要があります。</a:t>
            </a:r>
            <a:endParaRPr lang="ja-JP" altLang="ja-JP" sz="1400" dirty="0"/>
          </a:p>
        </p:txBody>
      </p:sp>
      <p:sp>
        <p:nvSpPr>
          <p:cNvPr id="7" name="テキスト ボックス 6">
            <a:extLst>
              <a:ext uri="{FF2B5EF4-FFF2-40B4-BE49-F238E27FC236}">
                <a16:creationId xmlns:a16="http://schemas.microsoft.com/office/drawing/2014/main" id="{BFDBB883-F32B-485D-B062-2DD33DE9C043}"/>
              </a:ext>
            </a:extLst>
          </p:cNvPr>
          <p:cNvSpPr txBox="1"/>
          <p:nvPr/>
        </p:nvSpPr>
        <p:spPr>
          <a:xfrm>
            <a:off x="382374" y="5375908"/>
            <a:ext cx="7163544" cy="375487"/>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600" b="1" noProof="0" dirty="0">
                <a:solidFill>
                  <a:srgbClr val="000000"/>
                </a:solidFill>
                <a:latin typeface="Segoe UI"/>
                <a:ea typeface="メイリオ"/>
              </a:rPr>
              <a:t>その</a:t>
            </a:r>
            <a:r>
              <a:rPr kumimoji="1" lang="ja-JP" altLang="en-US" sz="1600" b="1" dirty="0">
                <a:solidFill>
                  <a:srgbClr val="000000"/>
                </a:solidFill>
                <a:latin typeface="Segoe UI"/>
                <a:ea typeface="メイリオ"/>
              </a:rPr>
              <a:t>他の留意事項については、</a:t>
            </a:r>
            <a:r>
              <a:rPr kumimoji="1" lang="en-US" altLang="ja-JP" sz="1600" b="1" dirty="0">
                <a:solidFill>
                  <a:srgbClr val="000000"/>
                </a:solidFill>
                <a:latin typeface="Segoe UI"/>
                <a:ea typeface="メイリオ"/>
              </a:rPr>
              <a:t>36</a:t>
            </a:r>
            <a:r>
              <a:rPr kumimoji="1" lang="ja-JP" altLang="en-US" sz="1600" b="1" dirty="0">
                <a:solidFill>
                  <a:srgbClr val="000000"/>
                </a:solidFill>
                <a:latin typeface="Segoe UI"/>
                <a:ea typeface="メイリオ"/>
              </a:rPr>
              <a:t>協定指針もご確認ください。</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22" name="ホームベース 21"/>
          <p:cNvSpPr/>
          <p:nvPr/>
        </p:nvSpPr>
        <p:spPr>
          <a:xfrm>
            <a:off x="310410" y="1059693"/>
            <a:ext cx="5126293"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en-US" altLang="ja-JP" sz="1600" b="1" kern="0" noProof="0" dirty="0">
                <a:solidFill>
                  <a:srgbClr val="4472C4">
                    <a:lumMod val="50000"/>
                  </a:srgbClr>
                </a:solidFill>
                <a:latin typeface="メイリオ" panose="020B0604030504040204" pitchFamily="50" charset="-128"/>
                <a:ea typeface="游ゴシック" panose="020B0400000000000000" pitchFamily="50" charset="-128"/>
              </a:rPr>
              <a:t>36</a:t>
            </a:r>
            <a:r>
              <a:rPr kumimoji="1" lang="ja-JP" altLang="en-US" sz="1600" b="1" kern="0" noProof="0" dirty="0">
                <a:solidFill>
                  <a:srgbClr val="4472C4">
                    <a:lumMod val="50000"/>
                  </a:srgbClr>
                </a:solidFill>
                <a:latin typeface="メイリオ" panose="020B0604030504040204" pitchFamily="50" charset="-128"/>
                <a:ea typeface="游ゴシック" panose="020B0400000000000000" pitchFamily="50" charset="-128"/>
              </a:rPr>
              <a:t>協定の締結に当たって留意していただきたい事項</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5494" y="5722931"/>
            <a:ext cx="6708641" cy="772120"/>
          </a:xfrm>
          <a:prstGeom prst="rect">
            <a:avLst/>
          </a:prstGeom>
        </p:spPr>
      </p:pic>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836544" y="5751395"/>
            <a:ext cx="874644" cy="792128"/>
          </a:xfrm>
          <a:prstGeom prst="rect">
            <a:avLst/>
          </a:prstGeom>
        </p:spPr>
      </p:pic>
      <p:sp>
        <p:nvSpPr>
          <p:cNvPr id="4" name="テキスト ボックス 3"/>
          <p:cNvSpPr txBox="1"/>
          <p:nvPr/>
        </p:nvSpPr>
        <p:spPr>
          <a:xfrm>
            <a:off x="7473954" y="5497888"/>
            <a:ext cx="1632940" cy="313932"/>
          </a:xfrm>
          <a:prstGeom prst="rect">
            <a:avLst/>
          </a:prstGeom>
          <a:noFill/>
        </p:spPr>
        <p:txBody>
          <a:bodyPr wrap="square" rtlCol="0">
            <a:spAutoFit/>
          </a:bodyPr>
          <a:lstStyle/>
          <a:p>
            <a:pPr algn="l">
              <a:lnSpc>
                <a:spcPct val="120000"/>
              </a:lnSpc>
              <a:spcAft>
                <a:spcPts val="600"/>
              </a:spcAft>
              <a:buClr>
                <a:schemeClr val="tx2"/>
              </a:buClr>
            </a:pPr>
            <a:r>
              <a:rPr kumimoji="1" lang="ja-JP" altLang="en-US" sz="1200" dirty="0"/>
              <a:t>👇「</a:t>
            </a:r>
            <a:r>
              <a:rPr kumimoji="1" lang="en-US" altLang="ja-JP" sz="1200" dirty="0"/>
              <a:t>36</a:t>
            </a:r>
            <a:r>
              <a:rPr kumimoji="1" lang="ja-JP" altLang="en-US" sz="1200" dirty="0"/>
              <a:t>協定指針」</a:t>
            </a:r>
          </a:p>
        </p:txBody>
      </p:sp>
    </p:spTree>
    <p:extLst>
      <p:ext uri="{BB962C8B-B14F-4D97-AF65-F5344CB8AC3E}">
        <p14:creationId xmlns:p14="http://schemas.microsoft.com/office/powerpoint/2010/main" val="272127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en-US" altLang="ja-JP" sz="1800" dirty="0"/>
              <a:t>2024</a:t>
            </a:r>
            <a:r>
              <a:rPr lang="ja-JP" altLang="en-US" sz="1800" dirty="0"/>
              <a:t>年４月以降の医療機関の</a:t>
            </a:r>
            <a:r>
              <a:rPr lang="en-US" altLang="ja-JP" sz="1800" dirty="0"/>
              <a:t>36</a:t>
            </a:r>
            <a:r>
              <a:rPr lang="ja-JP" altLang="en-US" sz="1800" dirty="0"/>
              <a:t>協定について（参考）</a:t>
            </a:r>
            <a:endParaRPr kumimoji="1" lang="ja-JP" altLang="en-US" sz="1800" dirty="0"/>
          </a:p>
        </p:txBody>
      </p:sp>
      <p:sp>
        <p:nvSpPr>
          <p:cNvPr id="7" name="テキスト ボックス 6">
            <a:extLst>
              <a:ext uri="{FF2B5EF4-FFF2-40B4-BE49-F238E27FC236}">
                <a16:creationId xmlns:a16="http://schemas.microsoft.com/office/drawing/2014/main" id="{BFDBB883-F32B-485D-B062-2DD33DE9C043}"/>
              </a:ext>
            </a:extLst>
          </p:cNvPr>
          <p:cNvSpPr txBox="1"/>
          <p:nvPr/>
        </p:nvSpPr>
        <p:spPr>
          <a:xfrm>
            <a:off x="127924" y="1145150"/>
            <a:ext cx="9649072" cy="387798"/>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20000"/>
              </a:lnSpc>
              <a:spcBef>
                <a:spcPts val="0"/>
              </a:spcBef>
              <a:spcAft>
                <a:spcPts val="1800"/>
              </a:spcAft>
              <a:buSzTx/>
              <a:buFontTx/>
              <a:buNone/>
              <a:tabLst/>
              <a:defRPr/>
            </a:pPr>
            <a:r>
              <a:rPr lang="ja-JP" altLang="en-US" sz="1600" b="1" dirty="0">
                <a:latin typeface="Segoe UI"/>
                <a:ea typeface="メイリオ"/>
                <a:cs typeface="Segoe UI"/>
              </a:rPr>
              <a:t>　（臨時的な特別な事情がある場合（事由）の記載例）</a:t>
            </a:r>
          </a:p>
        </p:txBody>
      </p:sp>
      <p:graphicFrame>
        <p:nvGraphicFramePr>
          <p:cNvPr id="5" name="表 5">
            <a:extLst>
              <a:ext uri="{FF2B5EF4-FFF2-40B4-BE49-F238E27FC236}">
                <a16:creationId xmlns:a16="http://schemas.microsoft.com/office/drawing/2014/main" id="{C111D04D-D816-5398-C88D-FAF5197ADC0C}"/>
              </a:ext>
            </a:extLst>
          </p:cNvPr>
          <p:cNvGraphicFramePr>
            <a:graphicFrameLocks noGrp="1"/>
          </p:cNvGraphicFramePr>
          <p:nvPr/>
        </p:nvGraphicFramePr>
        <p:xfrm>
          <a:off x="440018" y="1652217"/>
          <a:ext cx="9024884" cy="3030707"/>
        </p:xfrm>
        <a:graphic>
          <a:graphicData uri="http://schemas.openxmlformats.org/drawingml/2006/table">
            <a:tbl>
              <a:tblPr firstRow="1" bandRow="1">
                <a:tableStyleId>{5940675A-B579-460E-94D1-54222C63F5DA}</a:tableStyleId>
              </a:tblPr>
              <a:tblGrid>
                <a:gridCol w="1199838">
                  <a:extLst>
                    <a:ext uri="{9D8B030D-6E8A-4147-A177-3AD203B41FA5}">
                      <a16:colId xmlns:a16="http://schemas.microsoft.com/office/drawing/2014/main" val="1595268508"/>
                    </a:ext>
                  </a:extLst>
                </a:gridCol>
                <a:gridCol w="7825046">
                  <a:extLst>
                    <a:ext uri="{9D8B030D-6E8A-4147-A177-3AD203B41FA5}">
                      <a16:colId xmlns:a16="http://schemas.microsoft.com/office/drawing/2014/main" val="1910437045"/>
                    </a:ext>
                  </a:extLst>
                </a:gridCol>
              </a:tblGrid>
              <a:tr h="737216">
                <a:tc>
                  <a:txBody>
                    <a:bodyPr/>
                    <a:lstStyle/>
                    <a:p>
                      <a:pPr algn="ctr"/>
                      <a:r>
                        <a:rPr lang="ja-JP" altLang="en-US" sz="1600" dirty="0"/>
                        <a:t>Ａ水準</a:t>
                      </a:r>
                      <a:endParaRPr kumimoji="1" lang="ja-JP" altLang="en-US" sz="1600" dirty="0"/>
                    </a:p>
                  </a:txBody>
                  <a:tcPr anchor="ctr"/>
                </a:tc>
                <a:tc>
                  <a:txBody>
                    <a:bodyPr/>
                    <a:lstStyle/>
                    <a:p>
                      <a:pPr lvl="0">
                        <a:buNone/>
                      </a:pPr>
                      <a:r>
                        <a:rPr lang="ja-JP" sz="1600" b="0" i="0" u="none" strike="noStrike" baseline="0" noProof="0" dirty="0">
                          <a:solidFill>
                            <a:srgbClr val="000000"/>
                          </a:solidFill>
                          <a:latin typeface="Segoe UI"/>
                        </a:rPr>
                        <a:t>患者数増加、入院患者の急変、救急患者の搬送等に伴う診察、検査、診断、処置、手術への対応の発生　など</a:t>
                      </a:r>
                      <a:endParaRPr kumimoji="1" lang="ja-JP" sz="1600" dirty="0"/>
                    </a:p>
                  </a:txBody>
                  <a:tcPr anchor="ctr"/>
                </a:tc>
                <a:extLst>
                  <a:ext uri="{0D108BD9-81ED-4DB2-BD59-A6C34878D82A}">
                    <a16:rowId xmlns:a16="http://schemas.microsoft.com/office/drawing/2014/main" val="1926811347"/>
                  </a:ext>
                </a:extLst>
              </a:tr>
              <a:tr h="749887">
                <a:tc>
                  <a:txBody>
                    <a:bodyPr/>
                    <a:lstStyle/>
                    <a:p>
                      <a:pPr algn="ctr"/>
                      <a:r>
                        <a:rPr lang="ja-JP" altLang="en-US" sz="1600" dirty="0"/>
                        <a:t>Ｂ水準</a:t>
                      </a:r>
                      <a:endParaRPr kumimoji="1" lang="ja-JP" altLang="en-US" sz="1600" dirty="0"/>
                    </a:p>
                  </a:txBody>
                  <a:tcPr anchor="ctr"/>
                </a:tc>
                <a:tc>
                  <a:txBody>
                    <a:bodyPr/>
                    <a:lstStyle/>
                    <a:p>
                      <a:r>
                        <a:rPr lang="ja-JP" altLang="en-US" sz="1600" dirty="0"/>
                        <a:t>救急患者や重症患者に対する診療、検査、診断、処置、手術への対応　など</a:t>
                      </a:r>
                    </a:p>
                    <a:p>
                      <a:pPr lvl="0">
                        <a:buNone/>
                      </a:pPr>
                      <a:r>
                        <a:rPr lang="ja-JP" altLang="en-US" sz="1100" dirty="0"/>
                        <a:t>※地域医療の確保のためにやむを得ず長時間労働になる事由を記載</a:t>
                      </a:r>
                      <a:r>
                        <a:rPr lang="ja-JP" altLang="en-US" sz="1600" dirty="0"/>
                        <a:t>　</a:t>
                      </a:r>
                      <a:endParaRPr kumimoji="1" lang="ja-JP" altLang="en-US" sz="1600" dirty="0"/>
                    </a:p>
                  </a:txBody>
                  <a:tcPr anchor="ctr"/>
                </a:tc>
                <a:extLst>
                  <a:ext uri="{0D108BD9-81ED-4DB2-BD59-A6C34878D82A}">
                    <a16:rowId xmlns:a16="http://schemas.microsoft.com/office/drawing/2014/main" val="3171472039"/>
                  </a:ext>
                </a:extLst>
              </a:tr>
              <a:tr h="771802">
                <a:tc>
                  <a:txBody>
                    <a:bodyPr/>
                    <a:lstStyle/>
                    <a:p>
                      <a:pPr algn="ctr"/>
                      <a:r>
                        <a:rPr lang="ja-JP" altLang="en-US" sz="1600" dirty="0"/>
                        <a:t>連携Ｂ水準</a:t>
                      </a:r>
                      <a:endParaRPr kumimoji="1" lang="ja-JP" altLang="en-US" sz="1600" dirty="0"/>
                    </a:p>
                  </a:txBody>
                  <a:tcPr anchor="ctr"/>
                </a:tc>
                <a:tc>
                  <a:txBody>
                    <a:bodyPr/>
                    <a:lstStyle/>
                    <a:p>
                      <a:pPr lvl="0">
                        <a:buNone/>
                      </a:pPr>
                      <a:r>
                        <a:rPr lang="ja-JP" sz="1600" b="0" i="0" u="none" strike="noStrike" baseline="0" noProof="0" dirty="0">
                          <a:solidFill>
                            <a:srgbClr val="000000"/>
                          </a:solidFill>
                          <a:latin typeface="Segoe UI"/>
                        </a:rPr>
                        <a:t>患者数増加、入院患者の急変、救急患者の搬送等に伴う診察、検査、診断、処置、手術への対応の発生　など</a:t>
                      </a:r>
                      <a:endParaRPr lang="ja-JP" altLang="en-US" sz="1600" dirty="0"/>
                    </a:p>
                    <a:p>
                      <a:pPr lvl="0">
                        <a:buNone/>
                      </a:pPr>
                      <a:r>
                        <a:rPr lang="ja-JP" altLang="en-US" sz="1100" dirty="0"/>
                        <a:t>※派遣されるまで派遣元で従事している医師業務との関係で臨時的に限度時間を超えて時間外労働を行わせる事由を記載</a:t>
                      </a:r>
                      <a:endParaRPr kumimoji="1" lang="ja-JP" altLang="en-US" sz="1100" dirty="0"/>
                    </a:p>
                  </a:txBody>
                  <a:tcPr anchor="ctr"/>
                </a:tc>
                <a:extLst>
                  <a:ext uri="{0D108BD9-81ED-4DB2-BD59-A6C34878D82A}">
                    <a16:rowId xmlns:a16="http://schemas.microsoft.com/office/drawing/2014/main" val="1401565174"/>
                  </a:ext>
                </a:extLst>
              </a:tr>
              <a:tr h="771802">
                <a:tc>
                  <a:txBody>
                    <a:bodyPr/>
                    <a:lstStyle/>
                    <a:p>
                      <a:pPr lvl="0" algn="ctr">
                        <a:buNone/>
                      </a:pPr>
                      <a:r>
                        <a:rPr lang="ja-JP" altLang="en-US" sz="1600" dirty="0"/>
                        <a:t>Ｃ水準</a:t>
                      </a:r>
                      <a:endParaRPr kumimoji="1" lang="ja-JP" altLang="en-US" sz="1600" dirty="0"/>
                    </a:p>
                  </a:txBody>
                  <a:tcPr anchor="ctr"/>
                </a:tc>
                <a:tc>
                  <a:txBody>
                    <a:bodyPr/>
                    <a:lstStyle/>
                    <a:p>
                      <a:pPr lvl="0">
                        <a:buNone/>
                      </a:pPr>
                      <a:r>
                        <a:rPr lang="ja-JP" altLang="en-US" sz="1600" dirty="0"/>
                        <a:t>○○臨床研修プログラムにおける診察、検査、診断、処置、手術への対応</a:t>
                      </a:r>
                    </a:p>
                    <a:p>
                      <a:pPr lvl="0">
                        <a:buNone/>
                      </a:pPr>
                      <a:r>
                        <a:rPr lang="ja-JP" altLang="en-US" sz="1600" dirty="0"/>
                        <a:t>○○専門研修プログラムにおける診察、検査、診断、処置、手術への対応　など</a:t>
                      </a:r>
                    </a:p>
                    <a:p>
                      <a:pPr lvl="0">
                        <a:buNone/>
                      </a:pPr>
                      <a:r>
                        <a:rPr lang="ja-JP" altLang="en-US" sz="1100" dirty="0"/>
                        <a:t>※各医師の技能研修計画について、時間外労働を行わせる必要のある事由を記載</a:t>
                      </a:r>
                    </a:p>
                  </a:txBody>
                  <a:tcPr anchor="ctr"/>
                </a:tc>
                <a:extLst>
                  <a:ext uri="{0D108BD9-81ED-4DB2-BD59-A6C34878D82A}">
                    <a16:rowId xmlns:a16="http://schemas.microsoft.com/office/drawing/2014/main" val="2710901174"/>
                  </a:ext>
                </a:extLst>
              </a:tr>
            </a:tbl>
          </a:graphicData>
        </a:graphic>
      </p:graphicFrame>
      <p:pic>
        <p:nvPicPr>
          <p:cNvPr id="8" name="図 7" descr="シャツ が含まれている画像&#10;&#10;自動的に生成された説明">
            <a:extLst>
              <a:ext uri="{FF2B5EF4-FFF2-40B4-BE49-F238E27FC236}">
                <a16:creationId xmlns:a16="http://schemas.microsoft.com/office/drawing/2014/main" id="{52466239-9666-BDF6-0F28-5E03227EAEC8}"/>
              </a:ext>
            </a:extLst>
          </p:cNvPr>
          <p:cNvPicPr>
            <a:picLocks noChangeAspect="1"/>
          </p:cNvPicPr>
          <p:nvPr/>
        </p:nvPicPr>
        <p:blipFill>
          <a:blip r:embed="rId2"/>
          <a:stretch>
            <a:fillRect/>
          </a:stretch>
        </p:blipFill>
        <p:spPr>
          <a:xfrm>
            <a:off x="6659217" y="5020854"/>
            <a:ext cx="1880682" cy="1363580"/>
          </a:xfrm>
          <a:prstGeom prst="rect">
            <a:avLst/>
          </a:prstGeom>
        </p:spPr>
      </p:pic>
    </p:spTree>
    <p:extLst>
      <p:ext uri="{BB962C8B-B14F-4D97-AF65-F5344CB8AC3E}">
        <p14:creationId xmlns:p14="http://schemas.microsoft.com/office/powerpoint/2010/main" val="2166125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36</a:t>
            </a:r>
            <a:r>
              <a:rPr kumimoji="1" lang="ja-JP" altLang="en-US" sz="1800" dirty="0"/>
              <a:t>協定届の記載例（１）</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6" name="図 5" descr="カレンダー&#10;&#10;自動的に生成された説明">
            <a:extLst>
              <a:ext uri="{FF2B5EF4-FFF2-40B4-BE49-F238E27FC236}">
                <a16:creationId xmlns:a16="http://schemas.microsoft.com/office/drawing/2014/main" id="{F0C72318-94DF-F008-F4C8-791031A4E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9552" y="1360118"/>
            <a:ext cx="7775575" cy="5497882"/>
          </a:xfrm>
          <a:prstGeom prst="rect">
            <a:avLst/>
          </a:prstGeom>
          <a:ln>
            <a:noFill/>
          </a:ln>
        </p:spPr>
      </p:pic>
      <p:sp>
        <p:nvSpPr>
          <p:cNvPr id="16" name="テキスト ボックス 15">
            <a:extLst>
              <a:ext uri="{FF2B5EF4-FFF2-40B4-BE49-F238E27FC236}">
                <a16:creationId xmlns:a16="http://schemas.microsoft.com/office/drawing/2014/main" id="{16F648EF-4CE9-4E18-8185-6FD5FCF17570}"/>
              </a:ext>
            </a:extLst>
          </p:cNvPr>
          <p:cNvSpPr txBox="1"/>
          <p:nvPr/>
        </p:nvSpPr>
        <p:spPr>
          <a:xfrm>
            <a:off x="1" y="827998"/>
            <a:ext cx="2236304"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１枚目（各水準共通）</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4" name="正方形/長方形 3"/>
          <p:cNvSpPr/>
          <p:nvPr/>
        </p:nvSpPr>
        <p:spPr>
          <a:xfrm>
            <a:off x="3250096" y="3051313"/>
            <a:ext cx="6420677" cy="31805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正方形/長方形 6"/>
          <p:cNvSpPr/>
          <p:nvPr/>
        </p:nvSpPr>
        <p:spPr>
          <a:xfrm>
            <a:off x="2276061" y="4840357"/>
            <a:ext cx="7394712" cy="27829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正方形/長方形 7"/>
          <p:cNvSpPr/>
          <p:nvPr/>
        </p:nvSpPr>
        <p:spPr>
          <a:xfrm>
            <a:off x="2077278" y="5734878"/>
            <a:ext cx="7593495" cy="864706"/>
          </a:xfrm>
          <a:prstGeom prst="rect">
            <a:avLst/>
          </a:prstGeom>
          <a:noFill/>
          <a:ln w="28575">
            <a:solidFill>
              <a:srgbClr val="FFC000">
                <a:alpha val="6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p:cNvSpPr/>
          <p:nvPr/>
        </p:nvSpPr>
        <p:spPr>
          <a:xfrm>
            <a:off x="285060" y="2832267"/>
            <a:ext cx="1610138" cy="1133446"/>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a:solidFill>
                  <a:sysClr val="windowText" lastClr="000000"/>
                </a:solidFill>
              </a:rPr>
              <a:t>時間外労働が限度時間（年</a:t>
            </a:r>
            <a:r>
              <a:rPr kumimoji="1" lang="en-US" altLang="ja-JP" sz="1300" dirty="0">
                <a:solidFill>
                  <a:sysClr val="windowText" lastClr="000000"/>
                </a:solidFill>
              </a:rPr>
              <a:t>360</a:t>
            </a:r>
            <a:r>
              <a:rPr kumimoji="1" lang="ja-JP" altLang="en-US" sz="1300" dirty="0">
                <a:solidFill>
                  <a:sysClr val="windowText" lastClr="000000"/>
                </a:solidFill>
              </a:rPr>
              <a:t>時間）を超えない場合</a:t>
            </a:r>
            <a:endParaRPr kumimoji="1" lang="en-US" altLang="ja-JP" sz="1300" dirty="0">
              <a:solidFill>
                <a:sysClr val="windowText" lastClr="000000"/>
              </a:solidFill>
            </a:endParaRPr>
          </a:p>
          <a:p>
            <a:pPr>
              <a:spcBef>
                <a:spcPts val="600"/>
              </a:spcBef>
            </a:pPr>
            <a:r>
              <a:rPr kumimoji="1" lang="ja-JP" altLang="en-US" sz="1300" b="1" dirty="0">
                <a:solidFill>
                  <a:sysClr val="windowText" lastClr="000000"/>
                </a:solidFill>
              </a:rPr>
              <a:t>👉 様式第９号の４</a:t>
            </a:r>
          </a:p>
        </p:txBody>
      </p:sp>
      <p:sp>
        <p:nvSpPr>
          <p:cNvPr id="10" name="右矢印 9"/>
          <p:cNvSpPr/>
          <p:nvPr/>
        </p:nvSpPr>
        <p:spPr>
          <a:xfrm>
            <a:off x="1438793" y="6038022"/>
            <a:ext cx="594622" cy="258417"/>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17627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36</a:t>
            </a:r>
            <a:r>
              <a:rPr kumimoji="1" lang="ja-JP" altLang="en-US" sz="1800" dirty="0"/>
              <a:t>協定届の記載例</a:t>
            </a:r>
            <a:r>
              <a:rPr lang="ja-JP" altLang="en-US" sz="1800" dirty="0"/>
              <a:t>（２）</a:t>
            </a:r>
            <a:endParaRPr kumimoji="1" lang="ja-JP" altLang="en-US" sz="1800" dirty="0"/>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7" name="図 6" descr="カレンダー が含まれている画像&#10;&#10;自動的に生成された説明">
            <a:extLst>
              <a:ext uri="{FF2B5EF4-FFF2-40B4-BE49-F238E27FC236}">
                <a16:creationId xmlns:a16="http://schemas.microsoft.com/office/drawing/2014/main" id="{7D8263FF-64EE-D1C1-D2AE-1656FAD25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190" y="1200813"/>
            <a:ext cx="8000062" cy="5657187"/>
          </a:xfrm>
          <a:prstGeom prst="rect">
            <a:avLst/>
          </a:prstGeom>
        </p:spPr>
      </p:pic>
      <p:sp>
        <p:nvSpPr>
          <p:cNvPr id="8" name="テキスト ボックス 7">
            <a:extLst>
              <a:ext uri="{FF2B5EF4-FFF2-40B4-BE49-F238E27FC236}">
                <a16:creationId xmlns:a16="http://schemas.microsoft.com/office/drawing/2014/main" id="{16F648EF-4CE9-4E18-8185-6FD5FCF17570}"/>
              </a:ext>
            </a:extLst>
          </p:cNvPr>
          <p:cNvSpPr txBox="1"/>
          <p:nvPr/>
        </p:nvSpPr>
        <p:spPr>
          <a:xfrm>
            <a:off x="1" y="827998"/>
            <a:ext cx="2027582"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　２枚目（</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10" name="正方形/長方形 9"/>
          <p:cNvSpPr/>
          <p:nvPr/>
        </p:nvSpPr>
        <p:spPr>
          <a:xfrm>
            <a:off x="1868557" y="3955773"/>
            <a:ext cx="7792278" cy="5764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1" name="正方形/長方形 10"/>
          <p:cNvSpPr/>
          <p:nvPr/>
        </p:nvSpPr>
        <p:spPr>
          <a:xfrm>
            <a:off x="153052" y="3975266"/>
            <a:ext cx="1610138" cy="556976"/>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rPr>
              <a:t>特別延長時間の上限</a:t>
            </a:r>
            <a:endParaRPr kumimoji="1" lang="en-US" altLang="ja-JP" sz="1200" dirty="0">
              <a:solidFill>
                <a:sysClr val="windowText" lastClr="000000"/>
              </a:solidFill>
            </a:endParaRPr>
          </a:p>
          <a:p>
            <a:r>
              <a:rPr kumimoji="1" lang="ja-JP" altLang="en-US" sz="1200" dirty="0">
                <a:solidFill>
                  <a:sysClr val="windowText" lastClr="000000"/>
                </a:solidFill>
              </a:rPr>
              <a:t>１年</a:t>
            </a:r>
            <a:r>
              <a:rPr kumimoji="1" lang="en-US" altLang="ja-JP" sz="1200" dirty="0">
                <a:solidFill>
                  <a:sysClr val="windowText" lastClr="000000"/>
                </a:solidFill>
              </a:rPr>
              <a:t>960</a:t>
            </a:r>
            <a:r>
              <a:rPr kumimoji="1" lang="ja-JP" altLang="en-US" sz="1200" dirty="0">
                <a:solidFill>
                  <a:sysClr val="windowText" lastClr="000000"/>
                </a:solidFill>
              </a:rPr>
              <a:t>時間</a:t>
            </a:r>
            <a:endParaRPr kumimoji="1" lang="en-US" altLang="ja-JP" sz="1200" dirty="0">
              <a:solidFill>
                <a:sysClr val="windowText" lastClr="000000"/>
              </a:solidFill>
            </a:endParaRPr>
          </a:p>
        </p:txBody>
      </p:sp>
      <p:sp>
        <p:nvSpPr>
          <p:cNvPr id="4" name="星 5 3"/>
          <p:cNvSpPr/>
          <p:nvPr/>
        </p:nvSpPr>
        <p:spPr>
          <a:xfrm>
            <a:off x="6762212" y="3741406"/>
            <a:ext cx="288000" cy="28800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星 5 8"/>
          <p:cNvSpPr/>
          <p:nvPr/>
        </p:nvSpPr>
        <p:spPr>
          <a:xfrm>
            <a:off x="8262732" y="3731081"/>
            <a:ext cx="288000" cy="28800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2" name="星 5 11"/>
          <p:cNvSpPr/>
          <p:nvPr/>
        </p:nvSpPr>
        <p:spPr>
          <a:xfrm>
            <a:off x="6119481" y="3741406"/>
            <a:ext cx="288000" cy="28800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375742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1294803"/>
            <a:ext cx="7320382" cy="4966850"/>
          </a:xfrm>
        </p:spPr>
        <p:txBody>
          <a:bodyPr anchor="b">
            <a:noAutofit/>
          </a:bodyPr>
          <a:lstStyle/>
          <a:p>
            <a:pPr marL="0" marR="0" lvl="0" indent="0" algn="l" defTabSz="914400" rtl="0" eaLnBrk="1" fontAlgn="auto" latinLnBrk="0" hangingPunct="1">
              <a:lnSpc>
                <a:spcPct val="150000"/>
              </a:lnSpc>
              <a:spcBef>
                <a:spcPts val="1000"/>
              </a:spcBef>
              <a:spcAft>
                <a:spcPts val="800"/>
              </a:spcAft>
              <a:buClr>
                <a:srgbClr val="000000"/>
              </a:buClr>
              <a:buSzTx/>
              <a:buFont typeface="Arial" panose="020B0604020202020204" pitchFamily="34" charset="0"/>
              <a:buNone/>
              <a:tabLst>
                <a:tab pos="6638925" algn="l"/>
              </a:tabLst>
              <a:defRPr/>
            </a:pPr>
            <a:r>
              <a:rPr kumimoji="1" lang="ja-JP" altLang="en-US" sz="18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rPr>
              <a:t>１．時間外労働の上限規制</a:t>
            </a:r>
            <a:r>
              <a:rPr lang="ja-JP" altLang="en-US" sz="1800" b="1" dirty="0">
                <a:solidFill>
                  <a:srgbClr val="000000"/>
                </a:solidFill>
              </a:rPr>
              <a:t>の概要</a:t>
            </a:r>
            <a:endParaRPr kumimoji="1" lang="en-US" altLang="ja-JP" sz="1800" b="1" i="0" u="none" strike="noStrike" kern="1200" cap="none" spc="272" normalizeH="0" baseline="0" noProof="0" dirty="0">
              <a:ln>
                <a:noFill/>
              </a:ln>
              <a:solidFill>
                <a:srgbClr val="000000"/>
              </a:solidFill>
              <a:effectLst/>
              <a:uLnTx/>
              <a:uFillTx/>
              <a:latin typeface="Meiryo" panose="020B0604030504040204" pitchFamily="34" charset="-128"/>
              <a:ea typeface="Meiryo" panose="020B0604030504040204" pitchFamily="34" charset="-128"/>
              <a:cs typeface="+mn-cs"/>
            </a:endParaRPr>
          </a:p>
          <a:p>
            <a:pPr marL="0" indent="0">
              <a:lnSpc>
                <a:spcPct val="150000"/>
              </a:lnSpc>
              <a:buClr>
                <a:schemeClr val="tx1"/>
              </a:buClr>
              <a:buNone/>
              <a:tabLst>
                <a:tab pos="6638925" algn="l"/>
              </a:tabLst>
            </a:pPr>
            <a:r>
              <a:rPr lang="ja-JP" altLang="en-US" sz="1800" b="1" dirty="0">
                <a:solidFill>
                  <a:srgbClr val="000000"/>
                </a:solidFill>
              </a:rPr>
              <a:t>２．労働時間の把握（自己研鑽）について</a:t>
            </a:r>
            <a:endParaRPr lang="en-US" altLang="ja-JP" sz="1800" b="1" dirty="0"/>
          </a:p>
          <a:p>
            <a:pPr marL="0" indent="0">
              <a:lnSpc>
                <a:spcPct val="150000"/>
              </a:lnSpc>
              <a:buClr>
                <a:schemeClr val="tx1"/>
              </a:buClr>
              <a:buNone/>
              <a:tabLst>
                <a:tab pos="6638925" algn="l"/>
              </a:tabLst>
            </a:pPr>
            <a:r>
              <a:rPr lang="ja-JP" altLang="en-US" sz="1800" b="1" dirty="0">
                <a:solidFill>
                  <a:srgbClr val="000000"/>
                </a:solidFill>
              </a:rPr>
              <a:t>３．医師の宿日直許可について</a:t>
            </a:r>
            <a:endParaRPr lang="en-US" altLang="ja-JP" sz="1800" b="1" dirty="0"/>
          </a:p>
          <a:p>
            <a:pPr marL="0" indent="0">
              <a:lnSpc>
                <a:spcPct val="150000"/>
              </a:lnSpc>
              <a:buClr>
                <a:schemeClr val="tx1"/>
              </a:buClr>
              <a:buNone/>
              <a:tabLst>
                <a:tab pos="6638925" algn="l"/>
              </a:tabLst>
            </a:pPr>
            <a:r>
              <a:rPr lang="ja-JP" altLang="en-US" sz="1800" b="1" dirty="0">
                <a:solidFill>
                  <a:srgbClr val="000000"/>
                </a:solidFill>
              </a:rPr>
              <a:t>４．</a:t>
            </a:r>
            <a:r>
              <a:rPr lang="en-US" altLang="ja-JP" sz="1800" b="1" dirty="0">
                <a:solidFill>
                  <a:srgbClr val="000000"/>
                </a:solidFill>
              </a:rPr>
              <a:t>36</a:t>
            </a:r>
            <a:r>
              <a:rPr lang="ja-JP" altLang="en-US" sz="1800" b="1" dirty="0">
                <a:solidFill>
                  <a:srgbClr val="000000"/>
                </a:solidFill>
              </a:rPr>
              <a:t>協定について</a:t>
            </a:r>
            <a:endParaRPr lang="en-US" altLang="ja-JP" sz="1800" b="1" dirty="0"/>
          </a:p>
          <a:p>
            <a:pPr marL="0" indent="0">
              <a:lnSpc>
                <a:spcPct val="150000"/>
              </a:lnSpc>
              <a:buClr>
                <a:schemeClr val="tx1"/>
              </a:buClr>
              <a:buNone/>
              <a:tabLst>
                <a:tab pos="6638925" algn="l"/>
              </a:tabLst>
            </a:pPr>
            <a:r>
              <a:rPr lang="ja-JP" altLang="en-US" sz="1800" b="1" dirty="0">
                <a:solidFill>
                  <a:srgbClr val="000000"/>
                </a:solidFill>
              </a:rPr>
              <a:t>５．</a:t>
            </a:r>
            <a:r>
              <a:rPr lang="en-US" altLang="ja-JP" sz="1800" b="1" dirty="0">
                <a:solidFill>
                  <a:srgbClr val="000000"/>
                </a:solidFill>
              </a:rPr>
              <a:t>36</a:t>
            </a:r>
            <a:r>
              <a:rPr lang="ja-JP" altLang="en-US" sz="1800" b="1" dirty="0">
                <a:solidFill>
                  <a:srgbClr val="000000"/>
                </a:solidFill>
              </a:rPr>
              <a:t>協定に関する</a:t>
            </a:r>
            <a:r>
              <a:rPr lang="en-US" altLang="ja-JP" sz="1800" b="1" dirty="0">
                <a:solidFill>
                  <a:srgbClr val="000000"/>
                </a:solidFill>
              </a:rPr>
              <a:t>Q&amp;A</a:t>
            </a:r>
            <a:r>
              <a:rPr lang="ja-JP" altLang="en-US" sz="1800" b="1" dirty="0">
                <a:solidFill>
                  <a:srgbClr val="000000"/>
                </a:solidFill>
              </a:rPr>
              <a:t>について</a:t>
            </a:r>
            <a:endParaRPr lang="en-US" altLang="ja-JP" sz="1800" b="1" dirty="0"/>
          </a:p>
          <a:p>
            <a:pPr marL="0" indent="0">
              <a:lnSpc>
                <a:spcPts val="1600"/>
              </a:lnSpc>
              <a:buClr>
                <a:schemeClr val="tx1"/>
              </a:buClr>
              <a:buNone/>
              <a:tabLst>
                <a:tab pos="6638925" algn="l"/>
              </a:tabLst>
            </a:pPr>
            <a:endParaRPr lang="en-US" altLang="ja-JP" sz="1800" b="1" dirty="0"/>
          </a:p>
          <a:p>
            <a:pPr marL="0" indent="0">
              <a:lnSpc>
                <a:spcPts val="1600"/>
              </a:lnSpc>
              <a:buClrTx/>
              <a:buNone/>
              <a:tabLst>
                <a:tab pos="6638925" algn="l"/>
              </a:tabLst>
            </a:pPr>
            <a:endParaRPr lang="en-US" altLang="ja-JP" sz="1800" dirty="0"/>
          </a:p>
          <a:p>
            <a:pPr marL="0" indent="0">
              <a:lnSpc>
                <a:spcPts val="1600"/>
              </a:lnSpc>
              <a:buClrTx/>
              <a:buNone/>
              <a:tabLst>
                <a:tab pos="6638925" algn="l"/>
              </a:tabLst>
            </a:pPr>
            <a:endParaRPr lang="en-US" altLang="ja-JP" sz="1800" dirty="0"/>
          </a:p>
          <a:p>
            <a:pPr marL="0" indent="0">
              <a:lnSpc>
                <a:spcPts val="1600"/>
              </a:lnSpc>
              <a:buClrTx/>
              <a:buNone/>
              <a:tabLst>
                <a:tab pos="6638925" algn="l"/>
              </a:tabLst>
            </a:pPr>
            <a:endParaRPr lang="en-US" altLang="ja-JP" sz="1800" u="dashHeavy" baseline="40000" dirty="0"/>
          </a:p>
        </p:txBody>
      </p:sp>
      <p:pic>
        <p:nvPicPr>
          <p:cNvPr id="4" name="図 3"/>
          <p:cNvPicPr/>
          <p:nvPr/>
        </p:nvPicPr>
        <p:blipFill>
          <a:blip r:embed="rId2" cstate="print">
            <a:extLst>
              <a:ext uri="{28A0092B-C50C-407E-A947-70E740481C1C}">
                <a14:useLocalDpi xmlns:a14="http://schemas.microsoft.com/office/drawing/2010/main" val="0"/>
              </a:ext>
            </a:extLst>
          </a:blip>
          <a:stretch>
            <a:fillRect/>
          </a:stretch>
        </p:blipFill>
        <p:spPr>
          <a:xfrm>
            <a:off x="7213600" y="3048000"/>
            <a:ext cx="1988379" cy="2635525"/>
          </a:xfrm>
          <a:prstGeom prst="rect">
            <a:avLst/>
          </a:prstGeom>
        </p:spPr>
      </p:pic>
    </p:spTree>
    <p:extLst>
      <p:ext uri="{BB962C8B-B14F-4D97-AF65-F5344CB8AC3E}">
        <p14:creationId xmlns:p14="http://schemas.microsoft.com/office/powerpoint/2010/main" val="32360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36</a:t>
            </a:r>
            <a:r>
              <a:rPr kumimoji="1" lang="ja-JP" altLang="en-US" sz="1800" dirty="0"/>
              <a:t>協定届の記載例（３）</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4" name="図 3" descr="カレンダー が含まれている画像&#10;&#10;自動的に生成された説明">
            <a:extLst>
              <a:ext uri="{FF2B5EF4-FFF2-40B4-BE49-F238E27FC236}">
                <a16:creationId xmlns:a16="http://schemas.microsoft.com/office/drawing/2014/main" id="{C0B63C11-FCE2-EA20-DAA0-5191EA122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944" y="1183428"/>
            <a:ext cx="8023870" cy="5674572"/>
          </a:xfrm>
          <a:prstGeom prst="rect">
            <a:avLst/>
          </a:prstGeom>
        </p:spPr>
      </p:pic>
      <p:sp>
        <p:nvSpPr>
          <p:cNvPr id="7" name="テキスト ボックス 6">
            <a:extLst>
              <a:ext uri="{FF2B5EF4-FFF2-40B4-BE49-F238E27FC236}">
                <a16:creationId xmlns:a16="http://schemas.microsoft.com/office/drawing/2014/main" id="{16F648EF-4CE9-4E18-8185-6FD5FCF17570}"/>
              </a:ext>
            </a:extLst>
          </p:cNvPr>
          <p:cNvSpPr txBox="1"/>
          <p:nvPr/>
        </p:nvSpPr>
        <p:spPr>
          <a:xfrm>
            <a:off x="1" y="827998"/>
            <a:ext cx="2027582"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　２枚目（</a:t>
            </a:r>
            <a:r>
              <a:rPr kumimoji="1" lang="en-US" altLang="ja-JP" sz="1600" b="1" dirty="0">
                <a:solidFill>
                  <a:srgbClr val="000000"/>
                </a:solidFill>
                <a:latin typeface="Segoe UI"/>
                <a:ea typeface="メイリオ"/>
              </a:rPr>
              <a:t>B</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8" name="正方形/長方形 7"/>
          <p:cNvSpPr/>
          <p:nvPr/>
        </p:nvSpPr>
        <p:spPr>
          <a:xfrm>
            <a:off x="1878740" y="4542181"/>
            <a:ext cx="7792278" cy="70568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p:cNvSpPr/>
          <p:nvPr/>
        </p:nvSpPr>
        <p:spPr>
          <a:xfrm>
            <a:off x="152806" y="4616533"/>
            <a:ext cx="1610138" cy="556976"/>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rPr>
              <a:t>特別延長時間の上限</a:t>
            </a:r>
            <a:endParaRPr kumimoji="1" lang="en-US" altLang="ja-JP" sz="1200" dirty="0">
              <a:solidFill>
                <a:sysClr val="windowText" lastClr="000000"/>
              </a:solidFill>
            </a:endParaRPr>
          </a:p>
          <a:p>
            <a:r>
              <a:rPr kumimoji="1" lang="ja-JP" altLang="en-US" sz="1200" dirty="0">
                <a:solidFill>
                  <a:sysClr val="windowText" lastClr="000000"/>
                </a:solidFill>
              </a:rPr>
              <a:t>１年</a:t>
            </a:r>
            <a:r>
              <a:rPr kumimoji="1" lang="en-US" altLang="ja-JP" sz="1200" dirty="0">
                <a:solidFill>
                  <a:sysClr val="windowText" lastClr="000000"/>
                </a:solidFill>
              </a:rPr>
              <a:t>1,860</a:t>
            </a:r>
            <a:r>
              <a:rPr kumimoji="1" lang="ja-JP" altLang="en-US" sz="1200" dirty="0">
                <a:solidFill>
                  <a:sysClr val="windowText" lastClr="000000"/>
                </a:solidFill>
              </a:rPr>
              <a:t>時間</a:t>
            </a:r>
            <a:endParaRPr kumimoji="1" lang="en-US" altLang="ja-JP" sz="1200" dirty="0">
              <a:solidFill>
                <a:sysClr val="windowText" lastClr="000000"/>
              </a:solidFill>
            </a:endParaRPr>
          </a:p>
        </p:txBody>
      </p:sp>
    </p:spTree>
    <p:extLst>
      <p:ext uri="{BB962C8B-B14F-4D97-AF65-F5344CB8AC3E}">
        <p14:creationId xmlns:p14="http://schemas.microsoft.com/office/powerpoint/2010/main" val="16050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36</a:t>
            </a:r>
            <a:r>
              <a:rPr kumimoji="1" lang="ja-JP" altLang="en-US" sz="1800" dirty="0"/>
              <a:t>協定届の記載例（４）</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5" name="図 4" descr="カレンダー が含まれている画像&#10;&#10;自動的に生成された説明">
            <a:extLst>
              <a:ext uri="{FF2B5EF4-FFF2-40B4-BE49-F238E27FC236}">
                <a16:creationId xmlns:a16="http://schemas.microsoft.com/office/drawing/2014/main" id="{16544AD1-1094-7A1E-05BF-A7F5AADE1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573" y="1309787"/>
            <a:ext cx="7848872" cy="5548213"/>
          </a:xfrm>
          <a:prstGeom prst="rect">
            <a:avLst/>
          </a:prstGeom>
        </p:spPr>
      </p:pic>
      <p:sp>
        <p:nvSpPr>
          <p:cNvPr id="6" name="テキスト ボックス 5">
            <a:extLst>
              <a:ext uri="{FF2B5EF4-FFF2-40B4-BE49-F238E27FC236}">
                <a16:creationId xmlns:a16="http://schemas.microsoft.com/office/drawing/2014/main" id="{16F648EF-4CE9-4E18-8185-6FD5FCF17570}"/>
              </a:ext>
            </a:extLst>
          </p:cNvPr>
          <p:cNvSpPr txBox="1"/>
          <p:nvPr/>
        </p:nvSpPr>
        <p:spPr>
          <a:xfrm>
            <a:off x="1" y="827998"/>
            <a:ext cx="2236304" cy="721736"/>
          </a:xfrm>
          <a:prstGeom prst="rect">
            <a:avLst/>
          </a:prstGeom>
          <a:solidFill>
            <a:srgbClr val="C2E3E2"/>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dirty="0">
                <a:solidFill>
                  <a:srgbClr val="000000"/>
                </a:solidFill>
                <a:latin typeface="Segoe UI"/>
                <a:ea typeface="メイリオ"/>
              </a:rPr>
              <a:t>２</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枚目（連携</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B</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7" name="正方形/長方形 6"/>
          <p:cNvSpPr/>
          <p:nvPr/>
        </p:nvSpPr>
        <p:spPr>
          <a:xfrm>
            <a:off x="1900167" y="5206926"/>
            <a:ext cx="7792278" cy="667099"/>
          </a:xfrm>
          <a:prstGeom prst="rect">
            <a:avLst/>
          </a:prstGeom>
          <a:noFill/>
          <a:ln w="28575">
            <a:solidFill>
              <a:srgbClr val="FFC0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正方形/長方形 7"/>
          <p:cNvSpPr/>
          <p:nvPr/>
        </p:nvSpPr>
        <p:spPr>
          <a:xfrm>
            <a:off x="152806" y="4616532"/>
            <a:ext cx="1610138" cy="959320"/>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rPr>
              <a:t>特別延長時間の上限</a:t>
            </a:r>
            <a:endParaRPr kumimoji="1" lang="en-US" altLang="ja-JP" sz="1200" dirty="0">
              <a:solidFill>
                <a:sysClr val="windowText" lastClr="000000"/>
              </a:solidFill>
            </a:endParaRPr>
          </a:p>
          <a:p>
            <a:r>
              <a:rPr kumimoji="1" lang="ja-JP" altLang="en-US" sz="1200" dirty="0">
                <a:solidFill>
                  <a:sysClr val="windowText" lastClr="000000"/>
                </a:solidFill>
              </a:rPr>
              <a:t>１年</a:t>
            </a:r>
            <a:r>
              <a:rPr kumimoji="1" lang="en-US" altLang="ja-JP" sz="1200" dirty="0">
                <a:solidFill>
                  <a:sysClr val="windowText" lastClr="000000"/>
                </a:solidFill>
              </a:rPr>
              <a:t>960</a:t>
            </a:r>
            <a:r>
              <a:rPr kumimoji="1" lang="ja-JP" altLang="en-US" sz="1200" dirty="0">
                <a:solidFill>
                  <a:sysClr val="windowText" lastClr="000000"/>
                </a:solidFill>
              </a:rPr>
              <a:t>時間</a:t>
            </a:r>
            <a:endParaRPr kumimoji="1" lang="en-US" altLang="ja-JP" sz="1200" dirty="0">
              <a:solidFill>
                <a:sysClr val="windowText" lastClr="000000"/>
              </a:solidFill>
            </a:endParaRPr>
          </a:p>
          <a:p>
            <a:pPr>
              <a:spcBef>
                <a:spcPts val="200"/>
              </a:spcBef>
            </a:pPr>
            <a:r>
              <a:rPr kumimoji="1" lang="en-US" altLang="ja-JP" sz="1200" dirty="0">
                <a:solidFill>
                  <a:sysClr val="windowText" lastClr="000000"/>
                </a:solidFill>
              </a:rPr>
              <a:t>※</a:t>
            </a:r>
            <a:r>
              <a:rPr kumimoji="1" lang="ja-JP" altLang="en-US" sz="1200" dirty="0">
                <a:solidFill>
                  <a:sysClr val="windowText" lastClr="000000"/>
                </a:solidFill>
              </a:rPr>
              <a:t>自院での上限時間を記載</a:t>
            </a:r>
            <a:endParaRPr kumimoji="1" lang="en-US" altLang="ja-JP" sz="1200" dirty="0">
              <a:solidFill>
                <a:sysClr val="windowText" lastClr="000000"/>
              </a:solidFill>
            </a:endParaRPr>
          </a:p>
        </p:txBody>
      </p:sp>
    </p:spTree>
    <p:extLst>
      <p:ext uri="{BB962C8B-B14F-4D97-AF65-F5344CB8AC3E}">
        <p14:creationId xmlns:p14="http://schemas.microsoft.com/office/powerpoint/2010/main" val="35647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en-US" altLang="ja-JP" sz="1800" dirty="0"/>
              <a:t>36</a:t>
            </a:r>
            <a:r>
              <a:rPr kumimoji="1" lang="ja-JP" altLang="en-US" sz="1800" dirty="0"/>
              <a:t>協定届の記載例（５）</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8" name="図 7" descr="カレンダー&#10;&#10;中程度の精度で自動的に生成された説明">
            <a:extLst>
              <a:ext uri="{FF2B5EF4-FFF2-40B4-BE49-F238E27FC236}">
                <a16:creationId xmlns:a16="http://schemas.microsoft.com/office/drawing/2014/main" id="{40D4F8CF-8A05-3E64-01CE-7A7FCF57E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21" y="1259840"/>
            <a:ext cx="7920879" cy="5598160"/>
          </a:xfrm>
          <a:prstGeom prst="rect">
            <a:avLst/>
          </a:prstGeom>
        </p:spPr>
      </p:pic>
      <p:sp>
        <p:nvSpPr>
          <p:cNvPr id="6" name="テキスト ボックス 5">
            <a:extLst>
              <a:ext uri="{FF2B5EF4-FFF2-40B4-BE49-F238E27FC236}">
                <a16:creationId xmlns:a16="http://schemas.microsoft.com/office/drawing/2014/main" id="{16F648EF-4CE9-4E18-8185-6FD5FCF17570}"/>
              </a:ext>
            </a:extLst>
          </p:cNvPr>
          <p:cNvSpPr txBox="1"/>
          <p:nvPr/>
        </p:nvSpPr>
        <p:spPr>
          <a:xfrm>
            <a:off x="1" y="827998"/>
            <a:ext cx="2236304"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dirty="0">
                <a:solidFill>
                  <a:srgbClr val="000000"/>
                </a:solidFill>
                <a:latin typeface="Segoe UI"/>
                <a:ea typeface="メイリオ"/>
              </a:rPr>
              <a:t>　２</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枚目（</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C</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7" name="正方形/長方形 6"/>
          <p:cNvSpPr/>
          <p:nvPr/>
        </p:nvSpPr>
        <p:spPr>
          <a:xfrm>
            <a:off x="1904121" y="5770766"/>
            <a:ext cx="7792278" cy="66709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正方形/長方形 8"/>
          <p:cNvSpPr/>
          <p:nvPr/>
        </p:nvSpPr>
        <p:spPr>
          <a:xfrm>
            <a:off x="197533" y="5825827"/>
            <a:ext cx="1610138" cy="556976"/>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ysClr val="windowText" lastClr="000000"/>
                </a:solidFill>
              </a:rPr>
              <a:t>特別延長時間の上限</a:t>
            </a:r>
            <a:endParaRPr kumimoji="1" lang="en-US" altLang="ja-JP" sz="1200" dirty="0">
              <a:solidFill>
                <a:sysClr val="windowText" lastClr="000000"/>
              </a:solidFill>
            </a:endParaRPr>
          </a:p>
          <a:p>
            <a:r>
              <a:rPr kumimoji="1" lang="ja-JP" altLang="en-US" sz="1200" dirty="0">
                <a:solidFill>
                  <a:sysClr val="windowText" lastClr="000000"/>
                </a:solidFill>
              </a:rPr>
              <a:t>１年</a:t>
            </a:r>
            <a:r>
              <a:rPr kumimoji="1" lang="en-US" altLang="ja-JP" sz="1200" dirty="0">
                <a:solidFill>
                  <a:sysClr val="windowText" lastClr="000000"/>
                </a:solidFill>
              </a:rPr>
              <a:t>1,860</a:t>
            </a:r>
            <a:r>
              <a:rPr kumimoji="1" lang="ja-JP" altLang="en-US" sz="1200" dirty="0">
                <a:solidFill>
                  <a:sysClr val="windowText" lastClr="000000"/>
                </a:solidFill>
              </a:rPr>
              <a:t>時間</a:t>
            </a:r>
            <a:endParaRPr kumimoji="1" lang="en-US" altLang="ja-JP" sz="1200" dirty="0">
              <a:solidFill>
                <a:sysClr val="windowText" lastClr="000000"/>
              </a:solidFill>
            </a:endParaRPr>
          </a:p>
        </p:txBody>
      </p:sp>
    </p:spTree>
    <p:extLst>
      <p:ext uri="{BB962C8B-B14F-4D97-AF65-F5344CB8AC3E}">
        <p14:creationId xmlns:p14="http://schemas.microsoft.com/office/powerpoint/2010/main" val="28383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pPr>
              <a:tabLst>
                <a:tab pos="444500" algn="l"/>
              </a:tabLst>
            </a:pPr>
            <a:r>
              <a:rPr kumimoji="1" lang="en-US" altLang="ja-JP" sz="1800" dirty="0"/>
              <a:t>36</a:t>
            </a:r>
            <a:r>
              <a:rPr kumimoji="1" lang="ja-JP" altLang="en-US" sz="1800" dirty="0"/>
              <a:t>協定届の記載例（６）</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5" name="図 4" descr="テキスト&#10;&#10;自動的に生成された説明">
            <a:extLst>
              <a:ext uri="{FF2B5EF4-FFF2-40B4-BE49-F238E27FC236}">
                <a16:creationId xmlns:a16="http://schemas.microsoft.com/office/drawing/2014/main" id="{BAA12EF0-FA5F-0D83-DB09-7CE0D070D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454" y="1336718"/>
            <a:ext cx="7836783" cy="5521282"/>
          </a:xfrm>
          <a:prstGeom prst="rect">
            <a:avLst/>
          </a:prstGeom>
        </p:spPr>
      </p:pic>
      <p:sp>
        <p:nvSpPr>
          <p:cNvPr id="6" name="テキスト ボックス 5">
            <a:extLst>
              <a:ext uri="{FF2B5EF4-FFF2-40B4-BE49-F238E27FC236}">
                <a16:creationId xmlns:a16="http://schemas.microsoft.com/office/drawing/2014/main" id="{16F648EF-4CE9-4E18-8185-6FD5FCF17570}"/>
              </a:ext>
            </a:extLst>
          </p:cNvPr>
          <p:cNvSpPr txBox="1"/>
          <p:nvPr/>
        </p:nvSpPr>
        <p:spPr>
          <a:xfrm>
            <a:off x="1" y="827998"/>
            <a:ext cx="2236304"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dirty="0">
                <a:solidFill>
                  <a:srgbClr val="000000"/>
                </a:solidFill>
                <a:latin typeface="Segoe UI"/>
                <a:ea typeface="メイリオ"/>
              </a:rPr>
              <a:t>　３</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枚目（</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7" name="正方形/長方形 6"/>
          <p:cNvSpPr/>
          <p:nvPr/>
        </p:nvSpPr>
        <p:spPr>
          <a:xfrm>
            <a:off x="1997764" y="2623930"/>
            <a:ext cx="7593497" cy="211703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正方形/長方形 7"/>
          <p:cNvSpPr/>
          <p:nvPr/>
        </p:nvSpPr>
        <p:spPr>
          <a:xfrm>
            <a:off x="240160" y="3525997"/>
            <a:ext cx="1250710" cy="865667"/>
          </a:xfrm>
          <a:prstGeom prst="rect">
            <a:avLst/>
          </a:prstGeom>
          <a:solidFill>
            <a:srgbClr val="FFE6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ysClr val="windowText" lastClr="000000"/>
                </a:solidFill>
              </a:rPr>
              <a:t>A</a:t>
            </a:r>
            <a:r>
              <a:rPr kumimoji="1" lang="ja-JP" altLang="en-US" sz="1200" dirty="0">
                <a:solidFill>
                  <a:sysClr val="windowText" lastClr="000000"/>
                </a:solidFill>
              </a:rPr>
              <a:t>水準で勤務する医師の場合は、チェック不要</a:t>
            </a:r>
            <a:endParaRPr kumimoji="1" lang="en-US" altLang="ja-JP" sz="1200" dirty="0">
              <a:solidFill>
                <a:sysClr val="windowText" lastClr="000000"/>
              </a:solidFill>
            </a:endParaRPr>
          </a:p>
        </p:txBody>
      </p:sp>
      <p:cxnSp>
        <p:nvCxnSpPr>
          <p:cNvPr id="12" name="直線矢印コネクタ 11"/>
          <p:cNvCxnSpPr>
            <a:stCxn id="8" idx="3"/>
          </p:cNvCxnSpPr>
          <p:nvPr/>
        </p:nvCxnSpPr>
        <p:spPr>
          <a:xfrm flipV="1">
            <a:off x="1490870" y="3421733"/>
            <a:ext cx="655982" cy="537098"/>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8" idx="3"/>
          </p:cNvCxnSpPr>
          <p:nvPr/>
        </p:nvCxnSpPr>
        <p:spPr>
          <a:xfrm>
            <a:off x="1490870" y="3958831"/>
            <a:ext cx="630593" cy="5967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右矢印 21"/>
          <p:cNvSpPr/>
          <p:nvPr/>
        </p:nvSpPr>
        <p:spPr>
          <a:xfrm rot="10800000">
            <a:off x="9646785" y="2992581"/>
            <a:ext cx="178904" cy="184313"/>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3" name="右矢印 22"/>
          <p:cNvSpPr/>
          <p:nvPr/>
        </p:nvSpPr>
        <p:spPr>
          <a:xfrm rot="10800000">
            <a:off x="9655643" y="3897370"/>
            <a:ext cx="178904" cy="199989"/>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24" name="右矢印 23"/>
          <p:cNvSpPr/>
          <p:nvPr/>
        </p:nvSpPr>
        <p:spPr>
          <a:xfrm rot="10800000">
            <a:off x="9655643" y="4210664"/>
            <a:ext cx="178904" cy="181000"/>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13" name="星 5 12"/>
          <p:cNvSpPr/>
          <p:nvPr/>
        </p:nvSpPr>
        <p:spPr>
          <a:xfrm>
            <a:off x="1490870" y="5110882"/>
            <a:ext cx="288000" cy="288000"/>
          </a:xfrm>
          <a:prstGeom prst="star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4" name="左中かっこ 3"/>
          <p:cNvSpPr/>
          <p:nvPr/>
        </p:nvSpPr>
        <p:spPr>
          <a:xfrm>
            <a:off x="1858616" y="4661452"/>
            <a:ext cx="118561" cy="11693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6554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 grpId="0" animBg="1"/>
      <p:bldP spid="23" grpId="0" animBg="1"/>
      <p:bldP spid="24" grpId="0" animBg="1"/>
      <p:bldP spid="1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pPr>
              <a:tabLst>
                <a:tab pos="444500" algn="l"/>
              </a:tabLst>
            </a:pPr>
            <a:r>
              <a:rPr kumimoji="1" lang="en-US" altLang="ja-JP" sz="1800" dirty="0"/>
              <a:t>36</a:t>
            </a:r>
            <a:r>
              <a:rPr kumimoji="1" lang="ja-JP" altLang="en-US" sz="1800" dirty="0"/>
              <a:t>協定届の記載例（７）</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pic>
        <p:nvPicPr>
          <p:cNvPr id="4" name="図 3" descr="テキスト&#10;&#10;自動的に生成された説明">
            <a:extLst>
              <a:ext uri="{FF2B5EF4-FFF2-40B4-BE49-F238E27FC236}">
                <a16:creationId xmlns:a16="http://schemas.microsoft.com/office/drawing/2014/main" id="{9742374C-A348-16AC-8512-C44B2FA6F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869" y="1193707"/>
            <a:ext cx="7991014" cy="5664293"/>
          </a:xfrm>
          <a:prstGeom prst="rect">
            <a:avLst/>
          </a:prstGeom>
        </p:spPr>
      </p:pic>
      <p:sp>
        <p:nvSpPr>
          <p:cNvPr id="6" name="テキスト ボックス 5">
            <a:extLst>
              <a:ext uri="{FF2B5EF4-FFF2-40B4-BE49-F238E27FC236}">
                <a16:creationId xmlns:a16="http://schemas.microsoft.com/office/drawing/2014/main" id="{16F648EF-4CE9-4E18-8185-6FD5FCF17570}"/>
              </a:ext>
            </a:extLst>
          </p:cNvPr>
          <p:cNvSpPr txBox="1"/>
          <p:nvPr/>
        </p:nvSpPr>
        <p:spPr>
          <a:xfrm>
            <a:off x="1" y="827998"/>
            <a:ext cx="2236304" cy="721736"/>
          </a:xfrm>
          <a:prstGeom prst="rect">
            <a:avLst/>
          </a:prstGeom>
          <a:solidFill>
            <a:schemeClr val="accent3">
              <a:lumMod val="40000"/>
              <a:lumOff val="60000"/>
            </a:schemeClr>
          </a:solidFill>
        </p:spPr>
        <p:txBody>
          <a:bodyPr wrap="square" rtlCol="0">
            <a:spAutoFit/>
          </a:bodyPr>
          <a:lstStyle/>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様式第９号の５</a:t>
            </a:r>
            <a:r>
              <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rPr>
              <a:t>】</a:t>
            </a:r>
          </a:p>
          <a:p>
            <a:pPr marL="0" marR="0" lvl="0" indent="0" algn="l" defTabSz="457200" rtl="0" eaLnBrk="1" fontAlgn="auto" latinLnBrk="0" hangingPunct="1">
              <a:lnSpc>
                <a:spcPct val="120000"/>
              </a:lnSpc>
              <a:spcBef>
                <a:spcPts val="0"/>
              </a:spcBef>
              <a:spcAft>
                <a:spcPts val="300"/>
              </a:spcAft>
              <a:buClr>
                <a:srgbClr val="103185"/>
              </a:buClr>
              <a:buSzTx/>
              <a:buFontTx/>
              <a:buNone/>
              <a:tabLst/>
              <a:defRPr/>
            </a:pPr>
            <a:r>
              <a:rPr kumimoji="1" lang="ja-JP" altLang="en-US" sz="1600" b="1" dirty="0">
                <a:solidFill>
                  <a:srgbClr val="000000"/>
                </a:solidFill>
                <a:latin typeface="Segoe UI"/>
                <a:ea typeface="メイリオ"/>
              </a:rPr>
              <a:t>  ３</a:t>
            </a:r>
            <a:r>
              <a:rPr kumimoji="1" lang="ja-JP" altLang="en-US" sz="1600" b="1" i="0" u="none" strike="noStrike" kern="1200" cap="none" spc="0" normalizeH="0" baseline="0" noProof="0" dirty="0">
                <a:ln>
                  <a:noFill/>
                </a:ln>
                <a:solidFill>
                  <a:srgbClr val="000000"/>
                </a:solidFill>
                <a:effectLst/>
                <a:uLnTx/>
                <a:uFillTx/>
                <a:latin typeface="Segoe UI"/>
                <a:ea typeface="メイリオ"/>
                <a:cs typeface="+mn-cs"/>
              </a:rPr>
              <a:t>枚目（特例水準）</a:t>
            </a:r>
            <a:endParaRPr kumimoji="1" lang="en-US" altLang="ja-JP" sz="1600" b="1"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7" name="正方形/長方形 6"/>
          <p:cNvSpPr/>
          <p:nvPr/>
        </p:nvSpPr>
        <p:spPr>
          <a:xfrm>
            <a:off x="1864200" y="2597838"/>
            <a:ext cx="7782585" cy="207120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8" name="右矢印 7"/>
          <p:cNvSpPr/>
          <p:nvPr/>
        </p:nvSpPr>
        <p:spPr>
          <a:xfrm rot="10800000">
            <a:off x="9676310" y="3231120"/>
            <a:ext cx="178904" cy="184313"/>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9" name="右矢印 8"/>
          <p:cNvSpPr/>
          <p:nvPr/>
        </p:nvSpPr>
        <p:spPr>
          <a:xfrm rot="10800000">
            <a:off x="9690194" y="4411531"/>
            <a:ext cx="178904" cy="184313"/>
          </a:xfrm>
          <a:prstGeom prst="rightArrow">
            <a:avLst/>
          </a:prstGeom>
          <a:solidFill>
            <a:srgbClr val="FFC000"/>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Tree>
    <p:extLst>
      <p:ext uri="{BB962C8B-B14F-4D97-AF65-F5344CB8AC3E}">
        <p14:creationId xmlns:p14="http://schemas.microsoft.com/office/powerpoint/2010/main" val="353798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2067339"/>
            <a:ext cx="7320382" cy="4194314"/>
          </a:xfrm>
        </p:spPr>
        <p:txBody>
          <a:bodyPr anchor="t">
            <a:noAutofit/>
          </a:bodyPr>
          <a:lstStyle/>
          <a:p>
            <a:pPr marL="0" indent="0">
              <a:lnSpc>
                <a:spcPct val="150000"/>
              </a:lnSpc>
              <a:buClr>
                <a:schemeClr val="tx1"/>
              </a:buClr>
              <a:buNone/>
              <a:tabLst>
                <a:tab pos="6638925" algn="l"/>
              </a:tabLst>
            </a:pPr>
            <a:r>
              <a:rPr lang="ja-JP" altLang="en-US" b="1" dirty="0">
                <a:solidFill>
                  <a:srgbClr val="000000"/>
                </a:solidFill>
              </a:rPr>
              <a:t>５．</a:t>
            </a:r>
            <a:r>
              <a:rPr lang="en-US" altLang="ja-JP" b="1" dirty="0">
                <a:solidFill>
                  <a:srgbClr val="000000"/>
                </a:solidFill>
              </a:rPr>
              <a:t>36</a:t>
            </a:r>
            <a:r>
              <a:rPr lang="ja-JP" altLang="en-US" b="1" dirty="0">
                <a:solidFill>
                  <a:srgbClr val="000000"/>
                </a:solidFill>
              </a:rPr>
              <a:t>協定に関する</a:t>
            </a:r>
            <a:r>
              <a:rPr lang="en-US" altLang="ja-JP" b="1" dirty="0">
                <a:solidFill>
                  <a:srgbClr val="000000"/>
                </a:solidFill>
              </a:rPr>
              <a:t>Q&amp;A</a:t>
            </a:r>
            <a:r>
              <a:rPr lang="ja-JP" altLang="en-US" b="1" dirty="0">
                <a:solidFill>
                  <a:srgbClr val="000000"/>
                </a:solidFill>
              </a:rPr>
              <a:t>について</a:t>
            </a:r>
            <a:endParaRPr lang="en-US" altLang="ja-JP"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u="dashHeavy" baseline="40000" dirty="0"/>
          </a:p>
        </p:txBody>
      </p:sp>
    </p:spTree>
    <p:extLst>
      <p:ext uri="{BB962C8B-B14F-4D97-AF65-F5344CB8AC3E}">
        <p14:creationId xmlns:p14="http://schemas.microsoft.com/office/powerpoint/2010/main" val="2369124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医師の時間外労働の上限規制に関する</a:t>
            </a:r>
            <a:r>
              <a:rPr lang="en-US" altLang="ja-JP" sz="1800" dirty="0"/>
              <a:t>Q</a:t>
            </a:r>
            <a:r>
              <a:rPr lang="ja-JP" altLang="en-US" sz="1800" dirty="0"/>
              <a:t>＆</a:t>
            </a:r>
            <a:r>
              <a:rPr lang="en-US" altLang="ja-JP" sz="1800" dirty="0"/>
              <a:t>A</a:t>
            </a:r>
            <a:r>
              <a:rPr lang="ja-JP" altLang="en-US" sz="1800" dirty="0"/>
              <a:t>について（１）</a:t>
            </a:r>
            <a:endParaRPr kumimoji="1" lang="ja-JP" altLang="en-US" sz="1800" dirty="0"/>
          </a:p>
        </p:txBody>
      </p:sp>
      <p:sp>
        <p:nvSpPr>
          <p:cNvPr id="11"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804749"/>
            <a:ext cx="9905999" cy="537034"/>
          </a:xfrm>
        </p:spPr>
        <p:txBody>
          <a:bodyPr anchor="b"/>
          <a:lstStyle/>
          <a:p>
            <a:pPr>
              <a:lnSpc>
                <a:spcPct val="100000"/>
              </a:lnSpc>
              <a:spcBef>
                <a:spcPts val="0"/>
              </a:spcBef>
              <a:spcAft>
                <a:spcPts val="0"/>
              </a:spcAft>
            </a:pPr>
            <a:r>
              <a:rPr lang="en-US" altLang="ja-JP" sz="1500" dirty="0"/>
              <a:t>【Q】</a:t>
            </a:r>
            <a:r>
              <a:rPr lang="ja-JP" altLang="en-US" sz="1500" dirty="0"/>
              <a:t>「医業に従事する医師」と「特定医師」の違いは？</a:t>
            </a:r>
            <a:endParaRPr lang="en-US" altLang="ja-JP" sz="1500" dirty="0"/>
          </a:p>
        </p:txBody>
      </p:sp>
      <p:sp>
        <p:nvSpPr>
          <p:cNvPr id="10" name="フローチャート: 代替処理 9">
            <a:extLst>
              <a:ext uri="{FF2B5EF4-FFF2-40B4-BE49-F238E27FC236}">
                <a16:creationId xmlns:a16="http://schemas.microsoft.com/office/drawing/2014/main" id="{73E30E6D-DFE5-407A-87C9-AA902147A7E7}"/>
              </a:ext>
            </a:extLst>
          </p:cNvPr>
          <p:cNvSpPr/>
          <p:nvPr/>
        </p:nvSpPr>
        <p:spPr>
          <a:xfrm>
            <a:off x="1136574" y="3969359"/>
            <a:ext cx="7632848" cy="1988615"/>
          </a:xfrm>
          <a:prstGeom prst="flowChartAlternateProcess">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endParaRPr kumimoji="1" lang="en-US" altLang="ja-JP" sz="1000" b="1" dirty="0">
              <a:solidFill>
                <a:schemeClr val="bg1"/>
              </a:solidFill>
            </a:endParaRPr>
          </a:p>
          <a:p>
            <a:r>
              <a:rPr kumimoji="1" lang="ja-JP" altLang="en-US" sz="1600" b="1" dirty="0">
                <a:solidFill>
                  <a:schemeClr val="bg1"/>
                </a:solidFill>
              </a:rPr>
              <a:t>　労　働　者</a:t>
            </a:r>
            <a:endParaRPr kumimoji="1" lang="en-US" altLang="ja-JP" sz="1600" b="1" dirty="0">
              <a:solidFill>
                <a:schemeClr val="bg1"/>
              </a:solidFill>
            </a:endParaRPr>
          </a:p>
          <a:p>
            <a:endParaRPr kumimoji="1" lang="en-US" altLang="ja-JP" sz="1600" b="1" dirty="0">
              <a:solidFill>
                <a:schemeClr val="bg1"/>
              </a:solidFill>
            </a:endParaRPr>
          </a:p>
          <a:p>
            <a:r>
              <a:rPr kumimoji="1" lang="ja-JP" altLang="en-US" sz="1200" dirty="0">
                <a:solidFill>
                  <a:schemeClr val="tx1"/>
                </a:solidFill>
              </a:rPr>
              <a:t>　・</a:t>
            </a:r>
            <a:r>
              <a:rPr kumimoji="1" lang="ja-JP" altLang="en-US" sz="1200" u="sng" dirty="0">
                <a:solidFill>
                  <a:schemeClr val="tx1"/>
                </a:solidFill>
              </a:rPr>
              <a:t>歯科医師</a:t>
            </a:r>
            <a:endParaRPr kumimoji="1" lang="en-US" altLang="ja-JP" sz="1200" u="sng" dirty="0">
              <a:solidFill>
                <a:schemeClr val="tx1"/>
              </a:solidFill>
            </a:endParaRPr>
          </a:p>
          <a:p>
            <a:r>
              <a:rPr kumimoji="1" lang="ja-JP" altLang="en-US" sz="1200" dirty="0">
                <a:solidFill>
                  <a:schemeClr val="tx1"/>
                </a:solidFill>
              </a:rPr>
              <a:t>　・</a:t>
            </a:r>
            <a:r>
              <a:rPr kumimoji="1" lang="ja-JP" altLang="en-US" sz="1200" u="sng" dirty="0">
                <a:solidFill>
                  <a:schemeClr val="tx1"/>
                </a:solidFill>
              </a:rPr>
              <a:t>獣医師</a:t>
            </a:r>
          </a:p>
        </p:txBody>
      </p:sp>
      <p:sp>
        <p:nvSpPr>
          <p:cNvPr id="12" name="フローチャート: 代替処理 11">
            <a:extLst>
              <a:ext uri="{FF2B5EF4-FFF2-40B4-BE49-F238E27FC236}">
                <a16:creationId xmlns:a16="http://schemas.microsoft.com/office/drawing/2014/main" id="{6C1D1130-40DF-49CA-9779-3A2969989BC2}"/>
              </a:ext>
            </a:extLst>
          </p:cNvPr>
          <p:cNvSpPr/>
          <p:nvPr/>
        </p:nvSpPr>
        <p:spPr>
          <a:xfrm>
            <a:off x="2964433" y="4122727"/>
            <a:ext cx="5544616" cy="1666998"/>
          </a:xfrm>
          <a:prstGeom prst="flowChartAlternateProcess">
            <a:avLst/>
          </a:prstGeom>
          <a:solidFill>
            <a:srgbClr val="118EFF">
              <a:alpha val="49804"/>
            </a:srgbClr>
          </a:solidFill>
          <a:ln>
            <a:noFill/>
          </a:ln>
        </p:spPr>
        <p:style>
          <a:lnRef idx="0">
            <a:scrgbClr r="0" g="0" b="0"/>
          </a:lnRef>
          <a:fillRef idx="0">
            <a:scrgbClr r="0" g="0" b="0"/>
          </a:fillRef>
          <a:effectRef idx="0">
            <a:scrgbClr r="0" g="0" b="0"/>
          </a:effectRef>
          <a:fontRef idx="minor">
            <a:schemeClr val="lt1"/>
          </a:fontRef>
        </p:style>
        <p:txBody>
          <a:bodyPr rtlCol="0" anchor="t"/>
          <a:lstStyle/>
          <a:p>
            <a:endParaRPr kumimoji="1" lang="en-US" altLang="ja-JP" sz="1000" b="1" dirty="0">
              <a:solidFill>
                <a:schemeClr val="bg1"/>
              </a:solidFill>
            </a:endParaRPr>
          </a:p>
          <a:p>
            <a:r>
              <a:rPr kumimoji="1" lang="ja-JP" altLang="en-US" sz="1600" b="1" dirty="0">
                <a:solidFill>
                  <a:schemeClr val="bg1"/>
                </a:solidFill>
              </a:rPr>
              <a:t>　「医業に従事する医師」</a:t>
            </a:r>
            <a:endParaRPr kumimoji="1" lang="en-US" altLang="ja-JP" sz="1600" b="1" dirty="0">
              <a:solidFill>
                <a:schemeClr val="bg1"/>
              </a:solidFill>
            </a:endParaRPr>
          </a:p>
          <a:p>
            <a:r>
              <a:rPr kumimoji="1" lang="ja-JP" altLang="en-US" sz="1600" b="1" dirty="0">
                <a:solidFill>
                  <a:schemeClr val="bg1"/>
                </a:solidFill>
              </a:rPr>
              <a:t>　　 </a:t>
            </a:r>
            <a:r>
              <a:rPr kumimoji="1" lang="ja-JP" altLang="en-US" sz="1400" b="1" dirty="0">
                <a:solidFill>
                  <a:schemeClr val="bg1"/>
                </a:solidFill>
              </a:rPr>
              <a:t>（適用猶予の対象）</a:t>
            </a:r>
            <a:endParaRPr kumimoji="1" lang="en-US" altLang="ja-JP" sz="1400" b="1" dirty="0">
              <a:solidFill>
                <a:schemeClr val="bg1"/>
              </a:solidFill>
            </a:endParaRPr>
          </a:p>
          <a:p>
            <a:endParaRPr kumimoji="1" lang="en-US" altLang="ja-JP" sz="1000" dirty="0">
              <a:solidFill>
                <a:schemeClr val="bg1"/>
              </a:solidFill>
            </a:endParaRPr>
          </a:p>
          <a:p>
            <a:r>
              <a:rPr kumimoji="1" lang="ja-JP" altLang="en-US" sz="1200" dirty="0">
                <a:solidFill>
                  <a:schemeClr val="tx1"/>
                </a:solidFill>
              </a:rPr>
              <a:t>　・</a:t>
            </a:r>
            <a:r>
              <a:rPr kumimoji="1" lang="ja-JP" altLang="en-US" sz="1200" u="sng" dirty="0">
                <a:solidFill>
                  <a:schemeClr val="tx1"/>
                </a:solidFill>
              </a:rPr>
              <a:t>血液センター等の勤務医</a:t>
            </a:r>
            <a:endParaRPr kumimoji="1" lang="en-US" altLang="ja-JP" sz="1200" u="sng" dirty="0">
              <a:solidFill>
                <a:schemeClr val="tx1"/>
              </a:solidFill>
            </a:endParaRPr>
          </a:p>
          <a:p>
            <a:r>
              <a:rPr kumimoji="1" lang="ja-JP" altLang="en-US" sz="1200" dirty="0">
                <a:solidFill>
                  <a:schemeClr val="tx1"/>
                </a:solidFill>
              </a:rPr>
              <a:t>　・</a:t>
            </a:r>
            <a:r>
              <a:rPr kumimoji="1" lang="ja-JP" altLang="en-US" sz="1200" u="sng" dirty="0">
                <a:solidFill>
                  <a:schemeClr val="tx1"/>
                </a:solidFill>
              </a:rPr>
              <a:t>産業医</a:t>
            </a:r>
            <a:endParaRPr kumimoji="1" lang="en-US" altLang="ja-JP" sz="1200" u="sng" dirty="0">
              <a:solidFill>
                <a:schemeClr val="tx1"/>
              </a:solidFill>
            </a:endParaRPr>
          </a:p>
          <a:p>
            <a:r>
              <a:rPr kumimoji="1" lang="ja-JP" altLang="en-US" sz="1200" dirty="0">
                <a:solidFill>
                  <a:schemeClr val="tx1"/>
                </a:solidFill>
              </a:rPr>
              <a:t>　・</a:t>
            </a:r>
            <a:r>
              <a:rPr kumimoji="1" lang="ja-JP" altLang="en-US" sz="1200" u="sng" dirty="0">
                <a:solidFill>
                  <a:schemeClr val="tx1"/>
                </a:solidFill>
              </a:rPr>
              <a:t>大学病院の裁量労働制適用医師</a:t>
            </a:r>
          </a:p>
          <a:p>
            <a:endParaRPr kumimoji="1" lang="ja-JP" altLang="en-US" sz="1600" b="1" dirty="0">
              <a:solidFill>
                <a:schemeClr val="bg1"/>
              </a:solidFill>
            </a:endParaRPr>
          </a:p>
        </p:txBody>
      </p:sp>
      <p:sp>
        <p:nvSpPr>
          <p:cNvPr id="13" name="フローチャート: 代替処理 12">
            <a:extLst>
              <a:ext uri="{FF2B5EF4-FFF2-40B4-BE49-F238E27FC236}">
                <a16:creationId xmlns:a16="http://schemas.microsoft.com/office/drawing/2014/main" id="{D48865EF-AAA3-4383-B3ED-7AC08CE3D9EA}"/>
              </a:ext>
            </a:extLst>
          </p:cNvPr>
          <p:cNvSpPr/>
          <p:nvPr/>
        </p:nvSpPr>
        <p:spPr>
          <a:xfrm>
            <a:off x="5662806" y="4263124"/>
            <a:ext cx="2736304" cy="1440160"/>
          </a:xfrm>
          <a:prstGeom prst="flowChartAlternateProcess">
            <a:avLst/>
          </a:prstGeom>
          <a:solidFill>
            <a:srgbClr val="FB858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en-US" altLang="ja-JP" sz="1000" b="1" dirty="0">
              <a:solidFill>
                <a:schemeClr val="bg1"/>
              </a:solidFill>
            </a:endParaRPr>
          </a:p>
          <a:p>
            <a:pPr algn="ctr"/>
            <a:r>
              <a:rPr kumimoji="1" lang="ja-JP" altLang="en-US" sz="1600" b="1" dirty="0">
                <a:solidFill>
                  <a:schemeClr val="bg1"/>
                </a:solidFill>
              </a:rPr>
              <a:t>「特定医師」</a:t>
            </a:r>
            <a:endParaRPr kumimoji="1" lang="en-US" altLang="ja-JP" sz="1600" b="1" dirty="0">
              <a:solidFill>
                <a:schemeClr val="bg1"/>
              </a:solidFill>
            </a:endParaRPr>
          </a:p>
          <a:p>
            <a:pPr algn="ctr"/>
            <a:r>
              <a:rPr kumimoji="1" lang="ja-JP" altLang="en-US" sz="1400" b="1" dirty="0">
                <a:solidFill>
                  <a:schemeClr val="bg1"/>
                </a:solidFill>
              </a:rPr>
              <a:t>（医師の上限規制の対象）</a:t>
            </a:r>
            <a:endParaRPr kumimoji="1" lang="en-US" altLang="ja-JP" sz="1400" b="1" dirty="0">
              <a:solidFill>
                <a:schemeClr val="bg1"/>
              </a:solidFill>
            </a:endParaRPr>
          </a:p>
          <a:p>
            <a:pPr algn="ctr"/>
            <a:endParaRPr kumimoji="1" lang="en-US" altLang="ja-JP" sz="1000" b="1" dirty="0">
              <a:solidFill>
                <a:schemeClr val="bg1"/>
              </a:solidFill>
            </a:endParaRPr>
          </a:p>
          <a:p>
            <a:r>
              <a:rPr kumimoji="1" lang="ja-JP" altLang="en-US" sz="1200" b="1" dirty="0">
                <a:solidFill>
                  <a:schemeClr val="tx1"/>
                </a:solidFill>
              </a:rPr>
              <a:t>　</a:t>
            </a:r>
            <a:r>
              <a:rPr kumimoji="1" lang="ja-JP" altLang="en-US" sz="1200" dirty="0">
                <a:solidFill>
                  <a:schemeClr val="tx1"/>
                </a:solidFill>
              </a:rPr>
              <a:t>・</a:t>
            </a:r>
            <a:r>
              <a:rPr kumimoji="1" lang="ja-JP" altLang="en-US" sz="1200" u="sng" dirty="0">
                <a:solidFill>
                  <a:schemeClr val="tx1"/>
                </a:solidFill>
              </a:rPr>
              <a:t>病院等で診療を行う勤務医</a:t>
            </a:r>
            <a:endParaRPr kumimoji="1" lang="en-US" altLang="ja-JP" sz="1200" u="sng" dirty="0">
              <a:solidFill>
                <a:schemeClr val="tx1"/>
              </a:solidFill>
            </a:endParaRPr>
          </a:p>
          <a:p>
            <a:r>
              <a:rPr kumimoji="1" lang="ja-JP" altLang="en-US" sz="1200" b="1" dirty="0">
                <a:solidFill>
                  <a:schemeClr val="tx1"/>
                </a:solidFill>
              </a:rPr>
              <a:t>　・</a:t>
            </a:r>
            <a:r>
              <a:rPr kumimoji="1" lang="ja-JP" altLang="en-US" sz="1200" b="1" u="sng" dirty="0">
                <a:solidFill>
                  <a:schemeClr val="tx1"/>
                </a:solidFill>
              </a:rPr>
              <a:t>診療も行っている産業医</a:t>
            </a:r>
          </a:p>
        </p:txBody>
      </p:sp>
      <p:sp>
        <p:nvSpPr>
          <p:cNvPr id="14" name="テキスト ボックス 13">
            <a:extLst>
              <a:ext uri="{FF2B5EF4-FFF2-40B4-BE49-F238E27FC236}">
                <a16:creationId xmlns:a16="http://schemas.microsoft.com/office/drawing/2014/main" id="{BFDBB883-F32B-485D-B062-2DD33DE9C043}"/>
              </a:ext>
            </a:extLst>
          </p:cNvPr>
          <p:cNvSpPr txBox="1"/>
          <p:nvPr/>
        </p:nvSpPr>
        <p:spPr>
          <a:xfrm>
            <a:off x="256926" y="1446535"/>
            <a:ext cx="9482975" cy="2369880"/>
          </a:xfrm>
          <a:prstGeom prst="rect">
            <a:avLst/>
          </a:prstGeom>
          <a:noFill/>
        </p:spPr>
        <p:txBody>
          <a:bodyPr wrap="square" rtlCol="0">
            <a:spAutoFit/>
          </a:bodyPr>
          <a:lstStyle/>
          <a:p>
            <a:pPr algn="l">
              <a:lnSpc>
                <a:spcPct val="120000"/>
              </a:lnSpc>
              <a:spcAft>
                <a:spcPts val="600"/>
              </a:spcAft>
              <a:buClr>
                <a:schemeClr val="tx2"/>
              </a:buClr>
            </a:pPr>
            <a:r>
              <a:rPr kumimoji="1" lang="en-US" altLang="ja-JP" sz="1500" b="1" dirty="0"/>
              <a:t>【A】</a:t>
            </a:r>
            <a:r>
              <a:rPr kumimoji="1" lang="ja-JP" altLang="en-US" sz="1500" b="1" dirty="0"/>
              <a:t>「医業に従事する医師」</a:t>
            </a:r>
            <a:r>
              <a:rPr kumimoji="1" lang="ja-JP" altLang="en-US" sz="1500" dirty="0"/>
              <a:t>（労基法第</a:t>
            </a:r>
            <a:r>
              <a:rPr kumimoji="1" lang="en-US" altLang="ja-JP" sz="1500" dirty="0"/>
              <a:t>141</a:t>
            </a:r>
            <a:r>
              <a:rPr kumimoji="1" lang="ja-JP" altLang="en-US" sz="1500" dirty="0"/>
              <a:t>条第１項及び同条第４項）</a:t>
            </a:r>
            <a:endParaRPr kumimoji="1" lang="en-US" altLang="ja-JP" sz="1500" dirty="0"/>
          </a:p>
          <a:p>
            <a:pPr marL="627063" lvl="1" indent="-169863">
              <a:lnSpc>
                <a:spcPct val="120000"/>
              </a:lnSpc>
              <a:spcAft>
                <a:spcPts val="600"/>
              </a:spcAft>
              <a:buClr>
                <a:schemeClr val="tx2"/>
              </a:buClr>
            </a:pPr>
            <a:r>
              <a:rPr kumimoji="1" lang="ja-JP" altLang="en-US" sz="1500" dirty="0"/>
              <a:t>　　医行為（当該行為を行うに当たり、医師の医学的判断及び技術をもってするのでなければ人体に危害を及ぼし、又は危害を及ぼすおそれのある行為）を、反復継続する意思をもって行う医師</a:t>
            </a:r>
            <a:endParaRPr kumimoji="1" lang="en-US" altLang="ja-JP" sz="1500" dirty="0"/>
          </a:p>
          <a:p>
            <a:pPr>
              <a:lnSpc>
                <a:spcPct val="120000"/>
              </a:lnSpc>
              <a:spcBef>
                <a:spcPts val="600"/>
              </a:spcBef>
              <a:spcAft>
                <a:spcPts val="600"/>
              </a:spcAft>
              <a:buClr>
                <a:schemeClr val="tx2"/>
              </a:buClr>
            </a:pPr>
            <a:r>
              <a:rPr kumimoji="1" lang="ja-JP" altLang="en-US" sz="1500" dirty="0"/>
              <a:t>　　  </a:t>
            </a:r>
            <a:r>
              <a:rPr kumimoji="1" lang="ja-JP" altLang="en-US" sz="1500" b="1" dirty="0"/>
              <a:t>「医療提供体制の確保に必要な者として厚生労働省令で定める者」</a:t>
            </a:r>
            <a:r>
              <a:rPr kumimoji="1" lang="ja-JP" altLang="en-US" sz="1500" dirty="0"/>
              <a:t>（労基法第</a:t>
            </a:r>
            <a:r>
              <a:rPr kumimoji="1" lang="en-US" altLang="ja-JP" sz="1500" dirty="0"/>
              <a:t>141</a:t>
            </a:r>
            <a:r>
              <a:rPr kumimoji="1" lang="ja-JP" altLang="en-US" sz="1500" dirty="0"/>
              <a:t>条第１項）</a:t>
            </a:r>
            <a:endParaRPr kumimoji="1" lang="en-US" altLang="ja-JP" sz="1500" dirty="0"/>
          </a:p>
          <a:p>
            <a:pPr marL="627063" lvl="1" indent="-169863">
              <a:lnSpc>
                <a:spcPct val="120000"/>
              </a:lnSpc>
              <a:spcAft>
                <a:spcPts val="600"/>
              </a:spcAft>
              <a:buClr>
                <a:schemeClr val="tx2"/>
              </a:buClr>
            </a:pPr>
            <a:r>
              <a:rPr kumimoji="1" lang="ja-JP" altLang="en-US" sz="1500" dirty="0"/>
              <a:t>　　病院若しくは診療所で勤務する医師（</a:t>
            </a:r>
            <a:r>
              <a:rPr kumimoji="1" lang="ja-JP" altLang="en-US" sz="1500" dirty="0">
                <a:solidFill>
                  <a:srgbClr val="FF0000"/>
                </a:solidFill>
              </a:rPr>
              <a:t>医療を受けるものに対する診療を直接の目的とする業務を行わない者を除く。</a:t>
            </a:r>
            <a:r>
              <a:rPr kumimoji="1" lang="ja-JP" altLang="en-US" sz="1500" dirty="0"/>
              <a:t>）又は介護老人保健施設若しくは介護医療院において勤務する医師</a:t>
            </a:r>
            <a:endParaRPr kumimoji="1" lang="en-US" altLang="ja-JP" sz="1500" dirty="0"/>
          </a:p>
          <a:p>
            <a:pPr marL="627063" lvl="1" indent="-169863">
              <a:buClr>
                <a:schemeClr val="tx2"/>
              </a:buClr>
            </a:pPr>
            <a:r>
              <a:rPr kumimoji="1" lang="ja-JP" altLang="en-US" sz="1500" dirty="0"/>
              <a:t>　</a:t>
            </a:r>
            <a:r>
              <a:rPr kumimoji="1" lang="ja-JP" altLang="en-US" sz="1500" b="1" dirty="0"/>
              <a:t>　＝「特定医師」</a:t>
            </a:r>
            <a:r>
              <a:rPr kumimoji="1" lang="ja-JP" altLang="en-US" sz="1500" dirty="0"/>
              <a:t>（労基則附則第</a:t>
            </a:r>
            <a:r>
              <a:rPr kumimoji="1" lang="en-US" altLang="ja-JP" sz="1500" dirty="0"/>
              <a:t>69</a:t>
            </a:r>
            <a:r>
              <a:rPr kumimoji="1" lang="ja-JP" altLang="en-US" sz="1500" dirty="0"/>
              <a:t>条の２）</a:t>
            </a:r>
            <a:endParaRPr kumimoji="1" lang="en-US" altLang="ja-JP" sz="1500" dirty="0"/>
          </a:p>
        </p:txBody>
      </p:sp>
      <p:sp>
        <p:nvSpPr>
          <p:cNvPr id="9" name="テキスト ボックス 8">
            <a:extLst>
              <a:ext uri="{FF2B5EF4-FFF2-40B4-BE49-F238E27FC236}">
                <a16:creationId xmlns:a16="http://schemas.microsoft.com/office/drawing/2014/main" id="{6E3EC130-0E77-4D7A-9C74-1B8559F0E82C}"/>
              </a:ext>
            </a:extLst>
          </p:cNvPr>
          <p:cNvSpPr txBox="1"/>
          <p:nvPr/>
        </p:nvSpPr>
        <p:spPr>
          <a:xfrm>
            <a:off x="1059669" y="5260749"/>
            <a:ext cx="2051592" cy="261610"/>
          </a:xfrm>
          <a:prstGeom prst="rect">
            <a:avLst/>
          </a:prstGeom>
          <a:noFill/>
        </p:spPr>
        <p:txBody>
          <a:bodyPr wrap="square" rtlCol="0">
            <a:spAutoFit/>
          </a:bodyPr>
          <a:lstStyle/>
          <a:p>
            <a:pPr lvl="0">
              <a:spcAft>
                <a:spcPts val="600"/>
              </a:spcAft>
              <a:defRPr/>
            </a:pPr>
            <a:r>
              <a:rPr kumimoji="1" lang="en-US" altLang="ja-JP" sz="1100" b="1" spc="100" dirty="0">
                <a:solidFill>
                  <a:srgbClr val="A93535"/>
                </a:solidFill>
                <a:latin typeface="メイリオ"/>
                <a:ea typeface="メイリオ"/>
              </a:rPr>
              <a:t>《</a:t>
            </a:r>
            <a:r>
              <a:rPr kumimoji="1" lang="ja-JP" altLang="en-US" sz="1100" b="1" i="0" u="none" strike="noStrike" kern="1200" cap="none" spc="100" normalizeH="0" noProof="0" dirty="0">
                <a:ln>
                  <a:noFill/>
                </a:ln>
                <a:solidFill>
                  <a:srgbClr val="A93535"/>
                </a:solidFill>
                <a:effectLst/>
                <a:uLnTx/>
                <a:uFillTx/>
                <a:latin typeface="メイリオ"/>
                <a:ea typeface="メイリオ"/>
              </a:rPr>
              <a:t>一般労働者の上限規制</a:t>
            </a:r>
            <a:r>
              <a:rPr kumimoji="1" lang="en-US" altLang="ja-JP" sz="1100" b="1" spc="100" dirty="0">
                <a:solidFill>
                  <a:srgbClr val="A93535"/>
                </a:solidFill>
                <a:latin typeface="メイリオ"/>
              </a:rPr>
              <a:t>》</a:t>
            </a:r>
            <a:endParaRPr kumimoji="1" lang="en-US" altLang="ja-JP" sz="1100" b="1" i="0" u="none" strike="noStrike" kern="1200" cap="none" spc="100" normalizeH="0" noProof="0" dirty="0">
              <a:ln>
                <a:noFill/>
              </a:ln>
              <a:solidFill>
                <a:srgbClr val="A93535"/>
              </a:solidFill>
              <a:effectLst/>
              <a:uLnTx/>
              <a:uFillTx/>
              <a:latin typeface="メイリオ"/>
              <a:ea typeface="メイリオ"/>
            </a:endParaRPr>
          </a:p>
        </p:txBody>
      </p:sp>
      <p:sp>
        <p:nvSpPr>
          <p:cNvPr id="15" name="正方形/長方形 14"/>
          <p:cNvSpPr/>
          <p:nvPr/>
        </p:nvSpPr>
        <p:spPr>
          <a:xfrm>
            <a:off x="1219875" y="6012189"/>
            <a:ext cx="3178573" cy="804181"/>
          </a:xfrm>
          <a:prstGeom prst="rect">
            <a:avLst/>
          </a:prstGeom>
          <a:noFill/>
          <a:ln w="19050">
            <a:solidFill>
              <a:srgbClr val="A9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A93535"/>
                </a:solidFill>
              </a:rPr>
              <a:t>令和６年４月</a:t>
            </a:r>
          </a:p>
          <a:p>
            <a:r>
              <a:rPr kumimoji="1" lang="ja-JP" altLang="en-US" sz="1200" b="1" dirty="0">
                <a:solidFill>
                  <a:srgbClr val="A93535"/>
                </a:solidFill>
              </a:rPr>
              <a:t>一般労働者の時間外労働の上限規制が適用</a:t>
            </a:r>
          </a:p>
          <a:p>
            <a:r>
              <a:rPr kumimoji="1" lang="ja-JP" altLang="en-US" sz="1200" dirty="0">
                <a:solidFill>
                  <a:schemeClr val="tx1"/>
                </a:solidFill>
              </a:rPr>
              <a:t>　⇒年</a:t>
            </a:r>
            <a:r>
              <a:rPr kumimoji="1" lang="en-US" altLang="ja-JP" sz="1200" dirty="0">
                <a:solidFill>
                  <a:schemeClr val="tx1"/>
                </a:solidFill>
              </a:rPr>
              <a:t>720</a:t>
            </a:r>
            <a:r>
              <a:rPr kumimoji="1" lang="ja-JP" altLang="en-US" sz="1200" dirty="0">
                <a:solidFill>
                  <a:schemeClr val="tx1"/>
                </a:solidFill>
              </a:rPr>
              <a:t>時間、単月</a:t>
            </a:r>
            <a:r>
              <a:rPr kumimoji="1" lang="en-US" altLang="ja-JP" sz="1200" dirty="0">
                <a:solidFill>
                  <a:schemeClr val="tx1"/>
                </a:solidFill>
              </a:rPr>
              <a:t>100</a:t>
            </a:r>
            <a:r>
              <a:rPr kumimoji="1" lang="ja-JP" altLang="en-US" sz="1200" dirty="0">
                <a:solidFill>
                  <a:schemeClr val="tx1"/>
                </a:solidFill>
              </a:rPr>
              <a:t>時間未満、</a:t>
            </a:r>
          </a:p>
          <a:p>
            <a:r>
              <a:rPr kumimoji="1" lang="ja-JP" altLang="en-US" sz="1200" dirty="0">
                <a:solidFill>
                  <a:schemeClr val="tx1"/>
                </a:solidFill>
              </a:rPr>
              <a:t>　　複数月平均</a:t>
            </a:r>
            <a:r>
              <a:rPr kumimoji="1" lang="en-US" altLang="ja-JP" sz="1200" dirty="0">
                <a:solidFill>
                  <a:schemeClr val="tx1"/>
                </a:solidFill>
              </a:rPr>
              <a:t>80</a:t>
            </a:r>
            <a:r>
              <a:rPr kumimoji="1" lang="ja-JP" altLang="en-US" sz="1200" dirty="0">
                <a:solidFill>
                  <a:schemeClr val="tx1"/>
                </a:solidFill>
              </a:rPr>
              <a:t>時間以内　など</a:t>
            </a:r>
          </a:p>
        </p:txBody>
      </p:sp>
      <p:cxnSp>
        <p:nvCxnSpPr>
          <p:cNvPr id="7" name="直線コネクタ 6"/>
          <p:cNvCxnSpPr/>
          <p:nvPr/>
        </p:nvCxnSpPr>
        <p:spPr>
          <a:xfrm flipH="1">
            <a:off x="4398449" y="5666197"/>
            <a:ext cx="163277" cy="345992"/>
          </a:xfrm>
          <a:prstGeom prst="line">
            <a:avLst/>
          </a:prstGeom>
          <a:ln w="19050">
            <a:solidFill>
              <a:srgbClr val="A93535"/>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736742" y="6149994"/>
            <a:ext cx="2772308" cy="528573"/>
          </a:xfrm>
          <a:prstGeom prst="rect">
            <a:avLst/>
          </a:prstGeom>
          <a:noFill/>
          <a:ln w="19050">
            <a:solidFill>
              <a:srgbClr val="A93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rgbClr val="A93535"/>
                </a:solidFill>
              </a:rPr>
              <a:t>令和６年４月</a:t>
            </a:r>
          </a:p>
          <a:p>
            <a:r>
              <a:rPr kumimoji="1" lang="ja-JP" altLang="en-US" sz="1200" b="1" dirty="0">
                <a:solidFill>
                  <a:srgbClr val="A93535"/>
                </a:solidFill>
              </a:rPr>
              <a:t>医師の時間外労働の上限規制が適用</a:t>
            </a:r>
          </a:p>
        </p:txBody>
      </p:sp>
      <p:cxnSp>
        <p:nvCxnSpPr>
          <p:cNvPr id="19" name="直線コネクタ 18"/>
          <p:cNvCxnSpPr/>
          <p:nvPr/>
        </p:nvCxnSpPr>
        <p:spPr>
          <a:xfrm>
            <a:off x="7660323" y="5598294"/>
            <a:ext cx="383740" cy="556447"/>
          </a:xfrm>
          <a:prstGeom prst="line">
            <a:avLst/>
          </a:prstGeom>
          <a:ln w="19050">
            <a:solidFill>
              <a:srgbClr val="A935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26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医師の時間外労働の上限規制に関する</a:t>
            </a:r>
            <a:r>
              <a:rPr lang="en-US" altLang="ja-JP" sz="1800" dirty="0"/>
              <a:t>Q</a:t>
            </a:r>
            <a:r>
              <a:rPr lang="ja-JP" altLang="en-US" sz="1800" dirty="0"/>
              <a:t>＆</a:t>
            </a:r>
            <a:r>
              <a:rPr lang="en-US" altLang="ja-JP" sz="1800" dirty="0"/>
              <a:t>A</a:t>
            </a:r>
            <a:r>
              <a:rPr lang="ja-JP" altLang="en-US" sz="1800" dirty="0"/>
              <a:t>について（２）</a:t>
            </a:r>
            <a:endParaRPr kumimoji="1" lang="ja-JP" altLang="en-US" sz="1800" dirty="0"/>
          </a:p>
        </p:txBody>
      </p:sp>
      <p:sp>
        <p:nvSpPr>
          <p:cNvPr id="11"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804749"/>
            <a:ext cx="9905999" cy="537034"/>
          </a:xfrm>
        </p:spPr>
        <p:txBody>
          <a:bodyPr anchor="b"/>
          <a:lstStyle/>
          <a:p>
            <a:pPr>
              <a:lnSpc>
                <a:spcPct val="100000"/>
              </a:lnSpc>
              <a:spcBef>
                <a:spcPts val="0"/>
              </a:spcBef>
              <a:spcAft>
                <a:spcPts val="0"/>
              </a:spcAft>
            </a:pPr>
            <a:r>
              <a:rPr lang="en-US" altLang="ja-JP" sz="1500" dirty="0"/>
              <a:t>【Q】</a:t>
            </a:r>
            <a:r>
              <a:rPr lang="ja-JP" altLang="en-US" sz="1500" dirty="0"/>
              <a:t> 特定医師について、必ず</a:t>
            </a:r>
            <a:r>
              <a:rPr lang="en-US" altLang="ja-JP" sz="1500" dirty="0"/>
              <a:t>36</a:t>
            </a:r>
            <a:r>
              <a:rPr lang="ja-JP" altLang="en-US" sz="1500" dirty="0"/>
              <a:t>協定を締結しなければならないか？</a:t>
            </a:r>
            <a:endParaRPr lang="en-US" altLang="ja-JP" sz="1500" dirty="0"/>
          </a:p>
        </p:txBody>
      </p:sp>
      <p:sp>
        <p:nvSpPr>
          <p:cNvPr id="14" name="テキスト ボックス 13">
            <a:extLst>
              <a:ext uri="{FF2B5EF4-FFF2-40B4-BE49-F238E27FC236}">
                <a16:creationId xmlns:a16="http://schemas.microsoft.com/office/drawing/2014/main" id="{BFDBB883-F32B-485D-B062-2DD33DE9C043}"/>
              </a:ext>
            </a:extLst>
          </p:cNvPr>
          <p:cNvSpPr txBox="1"/>
          <p:nvPr/>
        </p:nvSpPr>
        <p:spPr>
          <a:xfrm>
            <a:off x="256928" y="1514924"/>
            <a:ext cx="9649072" cy="714042"/>
          </a:xfrm>
          <a:prstGeom prst="rect">
            <a:avLst/>
          </a:prstGeom>
          <a:noFill/>
        </p:spPr>
        <p:txBody>
          <a:bodyPr wrap="square" rtlCol="0">
            <a:spAutoFit/>
          </a:bodyPr>
          <a:lstStyle/>
          <a:p>
            <a:pPr marL="452438" indent="-452438" algn="l">
              <a:lnSpc>
                <a:spcPct val="130000"/>
              </a:lnSpc>
              <a:spcAft>
                <a:spcPts val="600"/>
              </a:spcAft>
              <a:buClr>
                <a:schemeClr val="tx2"/>
              </a:buClr>
            </a:pPr>
            <a:r>
              <a:rPr kumimoji="1" lang="en-US" altLang="ja-JP" sz="1600" b="1" dirty="0"/>
              <a:t>【A】</a:t>
            </a:r>
            <a:r>
              <a:rPr kumimoji="1" lang="ja-JP" altLang="en-US" sz="1600" b="1" dirty="0"/>
              <a:t> 特定医師に法定時間外労働（１日８時間、１週</a:t>
            </a:r>
            <a:r>
              <a:rPr kumimoji="1" lang="en-US" altLang="ja-JP" sz="1600" b="1" dirty="0"/>
              <a:t>40</a:t>
            </a:r>
            <a:r>
              <a:rPr kumimoji="1" lang="ja-JP" altLang="en-US" sz="1600" b="1" dirty="0"/>
              <a:t>時間を超える労働）や休日労働を行わせること　がない場合には、不要です。</a:t>
            </a:r>
            <a:endParaRPr kumimoji="1" lang="en-US" altLang="ja-JP" sz="1600" b="1" dirty="0"/>
          </a:p>
        </p:txBody>
      </p:sp>
      <p:sp>
        <p:nvSpPr>
          <p:cNvPr id="9" name="テキスト ボックス 8">
            <a:extLst>
              <a:ext uri="{FF2B5EF4-FFF2-40B4-BE49-F238E27FC236}">
                <a16:creationId xmlns:a16="http://schemas.microsoft.com/office/drawing/2014/main" id="{BFDBB883-F32B-485D-B062-2DD33DE9C043}"/>
              </a:ext>
            </a:extLst>
          </p:cNvPr>
          <p:cNvSpPr txBox="1"/>
          <p:nvPr/>
        </p:nvSpPr>
        <p:spPr>
          <a:xfrm>
            <a:off x="749433" y="2385730"/>
            <a:ext cx="8959645" cy="309315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30000"/>
              </a:lnSpc>
              <a:spcBef>
                <a:spcPts val="0"/>
              </a:spcBef>
              <a:buClr>
                <a:srgbClr val="103185"/>
              </a:buClr>
              <a:buSzTx/>
              <a:buFontTx/>
              <a:buNone/>
              <a:tabLst/>
              <a:defRPr/>
            </a:pPr>
            <a:r>
              <a:rPr kumimoji="1" lang="ja-JP" altLang="en-US" sz="1500" i="0" strike="noStrike" kern="1200" cap="none" spc="0" normalizeH="0" baseline="0" noProof="0" dirty="0">
                <a:ln>
                  <a:noFill/>
                </a:ln>
                <a:effectLst/>
                <a:uLnTx/>
                <a:uFillTx/>
                <a:latin typeface="Segoe UI"/>
                <a:ea typeface="メイリオ"/>
              </a:rPr>
              <a:t>●  締結にあたっては、まずは、</a:t>
            </a:r>
            <a:r>
              <a:rPr kumimoji="1" lang="ja-JP" altLang="en-US" sz="1500" b="1" i="0" strike="noStrike" kern="1200" cap="none" spc="0" normalizeH="0" baseline="0" noProof="0" dirty="0">
                <a:ln>
                  <a:noFill/>
                </a:ln>
                <a:solidFill>
                  <a:srgbClr val="FF0000"/>
                </a:solidFill>
                <a:effectLst/>
                <a:uLnTx/>
                <a:uFillTx/>
                <a:latin typeface="Segoe UI"/>
                <a:ea typeface="メイリオ"/>
              </a:rPr>
              <a:t>限度時間（１か月</a:t>
            </a:r>
            <a:r>
              <a:rPr kumimoji="1" lang="en-US" altLang="ja-JP" sz="1500" b="1" i="0" strike="noStrike" kern="1200" cap="none" spc="0" normalizeH="0" baseline="0" noProof="0" dirty="0">
                <a:ln>
                  <a:noFill/>
                </a:ln>
                <a:solidFill>
                  <a:srgbClr val="FF0000"/>
                </a:solidFill>
                <a:effectLst/>
                <a:uLnTx/>
                <a:uFillTx/>
                <a:latin typeface="Segoe UI"/>
                <a:ea typeface="メイリオ"/>
              </a:rPr>
              <a:t>45</a:t>
            </a:r>
            <a:r>
              <a:rPr kumimoji="1" lang="ja-JP" altLang="en-US" sz="1500" b="1" i="0" strike="noStrike" kern="1200" cap="none" spc="0" normalizeH="0" baseline="0" noProof="0" dirty="0">
                <a:ln>
                  <a:noFill/>
                </a:ln>
                <a:solidFill>
                  <a:srgbClr val="FF0000"/>
                </a:solidFill>
                <a:effectLst/>
                <a:uLnTx/>
                <a:uFillTx/>
                <a:latin typeface="Segoe UI"/>
                <a:ea typeface="メイリオ"/>
              </a:rPr>
              <a:t>時間、１年</a:t>
            </a:r>
            <a:r>
              <a:rPr kumimoji="1" lang="en-US" altLang="ja-JP" sz="1500" b="1" i="0" strike="noStrike" kern="1200" cap="none" spc="0" normalizeH="0" baseline="0" noProof="0" dirty="0">
                <a:ln>
                  <a:noFill/>
                </a:ln>
                <a:solidFill>
                  <a:srgbClr val="FF0000"/>
                </a:solidFill>
                <a:effectLst/>
                <a:uLnTx/>
                <a:uFillTx/>
                <a:latin typeface="Segoe UI"/>
                <a:ea typeface="メイリオ"/>
              </a:rPr>
              <a:t>360</a:t>
            </a:r>
            <a:r>
              <a:rPr kumimoji="1" lang="ja-JP" altLang="en-US" sz="1500" b="1" i="0" strike="noStrike" kern="1200" cap="none" spc="0" normalizeH="0" baseline="0" noProof="0" dirty="0">
                <a:ln>
                  <a:noFill/>
                </a:ln>
                <a:solidFill>
                  <a:srgbClr val="FF0000"/>
                </a:solidFill>
                <a:effectLst/>
                <a:uLnTx/>
                <a:uFillTx/>
                <a:latin typeface="Segoe UI"/>
                <a:ea typeface="メイリオ"/>
              </a:rPr>
              <a:t>時間）の範囲内で延長時間</a:t>
            </a:r>
            <a:r>
              <a:rPr kumimoji="1" lang="ja-JP" altLang="en-US" sz="1500" i="0" strike="noStrike" kern="1200" cap="none" spc="0" normalizeH="0" baseline="0" noProof="0" dirty="0">
                <a:ln>
                  <a:noFill/>
                </a:ln>
                <a:effectLst/>
                <a:uLnTx/>
                <a:uFillTx/>
                <a:latin typeface="Segoe UI"/>
                <a:ea typeface="メイリオ"/>
              </a:rPr>
              <a:t>を定め、</a:t>
            </a:r>
            <a:endParaRPr kumimoji="1" lang="en-US" altLang="ja-JP" sz="1500" i="0" strike="noStrike" kern="1200" cap="none" spc="0" normalizeH="0" baseline="0" noProof="0" dirty="0">
              <a:ln>
                <a:noFill/>
              </a:ln>
              <a:effectLst/>
              <a:uLnTx/>
              <a:uFillTx/>
              <a:latin typeface="Segoe UI"/>
              <a:ea typeface="メイリオ"/>
            </a:endParaRPr>
          </a:p>
          <a:p>
            <a:pPr lvl="0">
              <a:lnSpc>
                <a:spcPct val="130000"/>
              </a:lnSpc>
              <a:buClr>
                <a:srgbClr val="103185"/>
              </a:buClr>
              <a:defRPr/>
            </a:pPr>
            <a:r>
              <a:rPr kumimoji="1" lang="ja-JP" altLang="en-US" sz="1500" i="0" strike="noStrike" kern="1200" cap="none" spc="0" normalizeH="0" baseline="0" noProof="0" dirty="0">
                <a:ln>
                  <a:noFill/>
                </a:ln>
                <a:effectLst/>
                <a:uLnTx/>
                <a:uFillTx/>
                <a:latin typeface="Segoe UI"/>
                <a:ea typeface="メイリオ"/>
              </a:rPr>
              <a:t>　臨時的な特別な事情がある場合には、特別条項を定めて、特別延長時間を定めてください。</a:t>
            </a:r>
            <a:endParaRPr kumimoji="1" lang="en-US" altLang="ja-JP" sz="1500" i="0" strike="noStrike" kern="1200" cap="none" spc="0" normalizeH="0" baseline="0" noProof="0" dirty="0">
              <a:ln>
                <a:noFill/>
              </a:ln>
              <a:effectLst/>
              <a:uLnTx/>
              <a:uFillTx/>
              <a:latin typeface="Segoe UI"/>
              <a:ea typeface="メイリオ"/>
            </a:endParaRPr>
          </a:p>
          <a:p>
            <a:pPr lvl="0">
              <a:lnSpc>
                <a:spcPct val="130000"/>
              </a:lnSpc>
              <a:buClr>
                <a:srgbClr val="103185"/>
              </a:buClr>
              <a:defRPr/>
            </a:pPr>
            <a:endParaRPr kumimoji="1" lang="en-US" altLang="ja-JP" sz="1500" i="0" strike="noStrike" kern="1200" cap="none" spc="0" normalizeH="0" baseline="0" noProof="0" dirty="0">
              <a:ln>
                <a:noFill/>
              </a:ln>
              <a:effectLst/>
              <a:uLnTx/>
              <a:uFillTx/>
              <a:latin typeface="Segoe UI"/>
              <a:ea typeface="メイリオ"/>
            </a:endParaRPr>
          </a:p>
          <a:p>
            <a:pPr marL="174625" lvl="0" indent="-174625">
              <a:lnSpc>
                <a:spcPct val="130000"/>
              </a:lnSpc>
              <a:buClr>
                <a:srgbClr val="103185"/>
              </a:buClr>
              <a:defRPr/>
            </a:pPr>
            <a:r>
              <a:rPr kumimoji="1" lang="ja-JP" altLang="en-US" sz="1500" dirty="0">
                <a:solidFill>
                  <a:srgbClr val="000000"/>
                </a:solidFill>
              </a:rPr>
              <a:t>●  特定医師に関する</a:t>
            </a:r>
            <a:r>
              <a:rPr kumimoji="1" lang="en-US" altLang="ja-JP" sz="1500" dirty="0">
                <a:solidFill>
                  <a:srgbClr val="000000"/>
                </a:solidFill>
              </a:rPr>
              <a:t>36</a:t>
            </a:r>
            <a:r>
              <a:rPr kumimoji="1" lang="ja-JP" altLang="en-US" sz="1500" dirty="0">
                <a:solidFill>
                  <a:srgbClr val="000000"/>
                </a:solidFill>
              </a:rPr>
              <a:t>協定の届出は、</a:t>
            </a:r>
            <a:r>
              <a:rPr kumimoji="1" lang="ja-JP" altLang="en-US" sz="1500" b="1" dirty="0">
                <a:solidFill>
                  <a:srgbClr val="000000"/>
                </a:solidFill>
              </a:rPr>
              <a:t>特別条項なし</a:t>
            </a:r>
            <a:r>
              <a:rPr kumimoji="1" lang="ja-JP" altLang="en-US" sz="1500" dirty="0">
                <a:solidFill>
                  <a:srgbClr val="000000"/>
                </a:solidFill>
              </a:rPr>
              <a:t>の場合は</a:t>
            </a:r>
            <a:r>
              <a:rPr kumimoji="1" lang="ja-JP" altLang="en-US" sz="1500" b="1" dirty="0">
                <a:solidFill>
                  <a:srgbClr val="FF0000"/>
                </a:solidFill>
              </a:rPr>
              <a:t>様式第９号の４</a:t>
            </a:r>
            <a:r>
              <a:rPr kumimoji="1" lang="ja-JP" altLang="en-US" sz="1500" dirty="0">
                <a:solidFill>
                  <a:srgbClr val="000000"/>
                </a:solidFill>
              </a:rPr>
              <a:t>、</a:t>
            </a:r>
            <a:r>
              <a:rPr kumimoji="1" lang="ja-JP" altLang="en-US" sz="1500" b="1" dirty="0">
                <a:solidFill>
                  <a:srgbClr val="000000"/>
                </a:solidFill>
              </a:rPr>
              <a:t>特別条項あり</a:t>
            </a:r>
            <a:r>
              <a:rPr kumimoji="1" lang="ja-JP" altLang="en-US" sz="1500" dirty="0">
                <a:solidFill>
                  <a:srgbClr val="000000"/>
                </a:solidFill>
              </a:rPr>
              <a:t>の場合は</a:t>
            </a:r>
            <a:r>
              <a:rPr kumimoji="1" lang="ja-JP" altLang="en-US" sz="1500" b="1" dirty="0">
                <a:solidFill>
                  <a:srgbClr val="FF0000"/>
                </a:solidFill>
              </a:rPr>
              <a:t>様式第９号の５</a:t>
            </a:r>
            <a:r>
              <a:rPr kumimoji="1" lang="ja-JP" altLang="en-US" sz="1500" dirty="0">
                <a:solidFill>
                  <a:srgbClr val="000000"/>
                </a:solidFill>
              </a:rPr>
              <a:t>を用いてください。</a:t>
            </a:r>
            <a:endParaRPr kumimoji="1" lang="en-US" altLang="ja-JP" sz="1500" dirty="0">
              <a:solidFill>
                <a:srgbClr val="000000"/>
              </a:solidFill>
            </a:endParaRPr>
          </a:p>
          <a:p>
            <a:pPr lvl="0">
              <a:lnSpc>
                <a:spcPct val="130000"/>
              </a:lnSpc>
              <a:buClr>
                <a:srgbClr val="103185"/>
              </a:buClr>
              <a:defRPr/>
            </a:pPr>
            <a:endParaRPr kumimoji="1" lang="en-US" altLang="ja-JP" sz="1500" i="0" strike="noStrike" kern="1200" cap="none" spc="0" normalizeH="0" baseline="0" noProof="0" dirty="0">
              <a:ln>
                <a:noFill/>
              </a:ln>
              <a:solidFill>
                <a:srgbClr val="000000"/>
              </a:solidFill>
              <a:effectLst/>
              <a:uLnTx/>
              <a:uFillTx/>
              <a:latin typeface="Segoe UI"/>
              <a:ea typeface="メイリオ"/>
            </a:endParaRPr>
          </a:p>
          <a:p>
            <a:pPr marL="174625" lvl="0" indent="-174625">
              <a:lnSpc>
                <a:spcPct val="130000"/>
              </a:lnSpc>
              <a:buClr>
                <a:srgbClr val="103185"/>
              </a:buClr>
              <a:defRPr/>
            </a:pPr>
            <a:r>
              <a:rPr kumimoji="1" lang="ja-JP" altLang="en-US" sz="1500" dirty="0">
                <a:solidFill>
                  <a:srgbClr val="000000"/>
                </a:solidFill>
                <a:latin typeface="Segoe UI"/>
                <a:ea typeface="メイリオ"/>
              </a:rPr>
              <a:t>●  Ｂ水準、Ｃ水準の特定医師に関する</a:t>
            </a:r>
            <a:r>
              <a:rPr kumimoji="1" lang="en-US" altLang="ja-JP" sz="1500" dirty="0">
                <a:solidFill>
                  <a:srgbClr val="000000"/>
                </a:solidFill>
                <a:latin typeface="Segoe UI"/>
                <a:ea typeface="メイリオ"/>
              </a:rPr>
              <a:t>36</a:t>
            </a:r>
            <a:r>
              <a:rPr kumimoji="1" lang="ja-JP" altLang="en-US" sz="1500" dirty="0">
                <a:solidFill>
                  <a:srgbClr val="000000"/>
                </a:solidFill>
                <a:latin typeface="Segoe UI"/>
                <a:ea typeface="メイリオ"/>
              </a:rPr>
              <a:t>協定を締結・届け出する場合は、</a:t>
            </a:r>
            <a:r>
              <a:rPr kumimoji="1" lang="en-US" altLang="ja-JP" sz="1500" b="1" dirty="0">
                <a:solidFill>
                  <a:srgbClr val="FF0000"/>
                </a:solidFill>
                <a:latin typeface="Segoe UI"/>
                <a:ea typeface="メイリオ"/>
              </a:rPr>
              <a:t>36</a:t>
            </a:r>
            <a:r>
              <a:rPr kumimoji="1" lang="ja-JP" altLang="en-US" sz="1500" b="1" dirty="0">
                <a:solidFill>
                  <a:srgbClr val="FF0000"/>
                </a:solidFill>
                <a:latin typeface="Segoe UI"/>
                <a:ea typeface="メイリオ"/>
              </a:rPr>
              <a:t>協定の対象期間の開始日以前にその指定を受けている必要</a:t>
            </a:r>
            <a:r>
              <a:rPr kumimoji="1" lang="ja-JP" altLang="en-US" sz="1500" dirty="0">
                <a:solidFill>
                  <a:srgbClr val="000000"/>
                </a:solidFill>
                <a:latin typeface="Segoe UI"/>
                <a:ea typeface="メイリオ"/>
              </a:rPr>
              <a:t>が</a:t>
            </a:r>
            <a:r>
              <a:rPr kumimoji="1" lang="ja-JP" altLang="en-US" sz="1500" dirty="0">
                <a:solidFill>
                  <a:srgbClr val="000000"/>
                </a:solidFill>
              </a:rPr>
              <a:t>あります。</a:t>
            </a:r>
            <a:endParaRPr kumimoji="1" lang="en-US" altLang="ja-JP" sz="1500" dirty="0">
              <a:solidFill>
                <a:srgbClr val="000000"/>
              </a:solidFill>
            </a:endParaRPr>
          </a:p>
          <a:p>
            <a:pPr marL="174625" lvl="0" indent="-174625">
              <a:lnSpc>
                <a:spcPct val="130000"/>
              </a:lnSpc>
              <a:buClr>
                <a:srgbClr val="103185"/>
              </a:buClr>
              <a:defRPr/>
            </a:pPr>
            <a:r>
              <a:rPr kumimoji="1" lang="ja-JP" altLang="en-US" sz="1500" dirty="0">
                <a:solidFill>
                  <a:srgbClr val="000000"/>
                </a:solidFill>
              </a:rPr>
              <a:t>　  Ｂ水準、Ｃ水準の指定がないにもかかわらず、当該水準に関する</a:t>
            </a:r>
            <a:r>
              <a:rPr kumimoji="1" lang="en-US" altLang="ja-JP" sz="1500" dirty="0">
                <a:solidFill>
                  <a:srgbClr val="000000"/>
                </a:solidFill>
              </a:rPr>
              <a:t>36</a:t>
            </a:r>
            <a:r>
              <a:rPr kumimoji="1" lang="ja-JP" altLang="en-US" sz="1500" dirty="0">
                <a:solidFill>
                  <a:srgbClr val="000000"/>
                </a:solidFill>
              </a:rPr>
              <a:t>協定を締結した場合には、法に適合しない内容を定めた</a:t>
            </a:r>
            <a:r>
              <a:rPr kumimoji="1" lang="en-US" altLang="ja-JP" sz="1500" dirty="0">
                <a:solidFill>
                  <a:srgbClr val="000000"/>
                </a:solidFill>
              </a:rPr>
              <a:t>36</a:t>
            </a:r>
            <a:r>
              <a:rPr kumimoji="1" lang="ja-JP" altLang="en-US" sz="1500" dirty="0">
                <a:solidFill>
                  <a:srgbClr val="000000"/>
                </a:solidFill>
              </a:rPr>
              <a:t>協定として、一般条項及び特別条項が全体として無効となります。</a:t>
            </a:r>
            <a:endParaRPr kumimoji="1" lang="en-US" altLang="ja-JP" sz="1500" i="0" strike="noStrike" kern="1200" cap="none" spc="0" normalizeH="0" baseline="0" noProof="0" dirty="0">
              <a:ln>
                <a:noFill/>
              </a:ln>
              <a:effectLst/>
              <a:uLnTx/>
              <a:uFillTx/>
              <a:latin typeface="Segoe UI"/>
              <a:ea typeface="メイリオ"/>
            </a:endParaRPr>
          </a:p>
        </p:txBody>
      </p:sp>
      <p:pic>
        <p:nvPicPr>
          <p:cNvPr id="7" name="図 6" descr="時計 が含まれている画像&#10;&#10;自動的に生成された説明">
            <a:extLst>
              <a:ext uri="{FF2B5EF4-FFF2-40B4-BE49-F238E27FC236}">
                <a16:creationId xmlns:a16="http://schemas.microsoft.com/office/drawing/2014/main" id="{CAB8B9EC-5772-1EDA-D06E-D614DF3B796A}"/>
              </a:ext>
            </a:extLst>
          </p:cNvPr>
          <p:cNvPicPr>
            <a:picLocks noChangeAspect="1"/>
          </p:cNvPicPr>
          <p:nvPr/>
        </p:nvPicPr>
        <p:blipFill>
          <a:blip r:embed="rId2"/>
          <a:stretch>
            <a:fillRect/>
          </a:stretch>
        </p:blipFill>
        <p:spPr>
          <a:xfrm>
            <a:off x="5510206" y="5635648"/>
            <a:ext cx="3119660" cy="915938"/>
          </a:xfrm>
          <a:prstGeom prst="rect">
            <a:avLst/>
          </a:prstGeom>
        </p:spPr>
      </p:pic>
    </p:spTree>
    <p:extLst>
      <p:ext uri="{BB962C8B-B14F-4D97-AF65-F5344CB8AC3E}">
        <p14:creationId xmlns:p14="http://schemas.microsoft.com/office/powerpoint/2010/main" val="2371410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solidFill>
                  <a:srgbClr val="FFFFFF"/>
                </a:solidFill>
              </a:rPr>
              <a:t>医師の時間外労働の上限規制に関する</a:t>
            </a:r>
            <a:r>
              <a:rPr lang="en-US" altLang="ja-JP" sz="1800" dirty="0">
                <a:solidFill>
                  <a:srgbClr val="FFFFFF"/>
                </a:solidFill>
              </a:rPr>
              <a:t>Q</a:t>
            </a:r>
            <a:r>
              <a:rPr lang="ja-JP" altLang="en-US" sz="1800" dirty="0">
                <a:solidFill>
                  <a:srgbClr val="FFFFFF"/>
                </a:solidFill>
              </a:rPr>
              <a:t>＆</a:t>
            </a:r>
            <a:r>
              <a:rPr lang="en-US" altLang="ja-JP" sz="1800" dirty="0">
                <a:solidFill>
                  <a:srgbClr val="FFFFFF"/>
                </a:solidFill>
              </a:rPr>
              <a:t>A</a:t>
            </a:r>
            <a:r>
              <a:rPr lang="ja-JP" altLang="en-US" sz="1800" dirty="0">
                <a:solidFill>
                  <a:srgbClr val="FFFFFF"/>
                </a:solidFill>
              </a:rPr>
              <a:t>について（３）</a:t>
            </a:r>
            <a:endParaRPr kumimoji="1" lang="ja-JP" altLang="en-US" sz="1800" spc="600" dirty="0">
              <a:solidFill>
                <a:schemeClr val="bg1"/>
              </a:solidFill>
            </a:endParaRPr>
          </a:p>
        </p:txBody>
      </p:sp>
      <p:sp>
        <p:nvSpPr>
          <p:cNvPr id="4" name="テキスト プレースホルダー 4">
            <a:extLst>
              <a:ext uri="{FF2B5EF4-FFF2-40B4-BE49-F238E27FC236}">
                <a16:creationId xmlns:a16="http://schemas.microsoft.com/office/drawing/2014/main" id="{1D5BF8D5-495C-EF3C-560A-50C817DFBB20}"/>
              </a:ext>
            </a:extLst>
          </p:cNvPr>
          <p:cNvSpPr>
            <a:spLocks noGrp="1"/>
          </p:cNvSpPr>
          <p:nvPr>
            <p:ph type="body" sz="quarter" idx="13"/>
          </p:nvPr>
        </p:nvSpPr>
        <p:spPr>
          <a:xfrm>
            <a:off x="-1" y="1350186"/>
            <a:ext cx="10028583" cy="1134890"/>
          </a:xfrm>
          <a:noFill/>
        </p:spPr>
        <p:txBody>
          <a:bodyPr anchor="ctr"/>
          <a:lstStyle/>
          <a:p>
            <a:pPr marL="447675" indent="-447675">
              <a:spcBef>
                <a:spcPts val="0"/>
              </a:spcBef>
              <a:spcAft>
                <a:spcPts val="600"/>
              </a:spcAft>
            </a:pPr>
            <a:r>
              <a:rPr lang="en-US" altLang="ja-JP" sz="1500" b="1" spc="100" dirty="0">
                <a:latin typeface="+mn-ea"/>
              </a:rPr>
              <a:t>【A</a:t>
            </a:r>
            <a:r>
              <a:rPr lang="en-US" altLang="ja-JP" sz="1400" b="1" spc="100" dirty="0">
                <a:latin typeface="+mn-ea"/>
              </a:rPr>
              <a:t>】</a:t>
            </a:r>
            <a:r>
              <a:rPr lang="ja-JP" altLang="en-US" sz="1400" b="1" spc="100" dirty="0">
                <a:latin typeface="+mn-ea"/>
              </a:rPr>
              <a:t>時間外労働の上限規制には、</a:t>
            </a:r>
            <a:r>
              <a:rPr lang="en-US" altLang="ja-JP" sz="1400" b="1" spc="100" dirty="0">
                <a:latin typeface="+mn-ea"/>
              </a:rPr>
              <a:t>36</a:t>
            </a:r>
            <a:r>
              <a:rPr lang="ja-JP" altLang="en-US" sz="1400" b="1" spc="100" dirty="0">
                <a:latin typeface="+mn-ea"/>
              </a:rPr>
              <a:t>協定を締結する際の上限（事業場単位の上限）である</a:t>
            </a:r>
            <a:r>
              <a:rPr lang="ja-JP" altLang="en-US" sz="1400" b="1" spc="100" dirty="0">
                <a:solidFill>
                  <a:srgbClr val="FF0000"/>
                </a:solidFill>
                <a:latin typeface="+mn-ea"/>
              </a:rPr>
              <a:t>「特別延長時間　の上限」</a:t>
            </a:r>
            <a:r>
              <a:rPr lang="ja-JP" altLang="en-US" sz="1400" b="1" spc="100" dirty="0">
                <a:latin typeface="+mn-ea"/>
              </a:rPr>
              <a:t>（労基法第</a:t>
            </a:r>
            <a:r>
              <a:rPr lang="en-US" altLang="ja-JP" sz="1400" b="1" spc="100" dirty="0">
                <a:latin typeface="+mn-ea"/>
              </a:rPr>
              <a:t>141</a:t>
            </a:r>
            <a:r>
              <a:rPr lang="ja-JP" altLang="en-US" sz="1400" b="1" spc="100" dirty="0">
                <a:latin typeface="+mn-ea"/>
              </a:rPr>
              <a:t>条第２項）と、特定医師個人に対する上限である</a:t>
            </a:r>
            <a:r>
              <a:rPr lang="ja-JP" altLang="en-US" sz="1400" b="1" spc="100" dirty="0">
                <a:solidFill>
                  <a:srgbClr val="FF0000"/>
                </a:solidFill>
                <a:latin typeface="+mn-ea"/>
              </a:rPr>
              <a:t>「時間外・休日労働時間の上限」</a:t>
            </a:r>
            <a:r>
              <a:rPr lang="ja-JP" altLang="en-US" sz="1400" b="1" spc="100" dirty="0">
                <a:latin typeface="+mn-ea"/>
              </a:rPr>
              <a:t>（労基法第</a:t>
            </a:r>
            <a:r>
              <a:rPr lang="en-US" altLang="ja-JP" sz="1400" b="1" spc="100" dirty="0">
                <a:latin typeface="+mn-ea"/>
              </a:rPr>
              <a:t>141</a:t>
            </a:r>
            <a:r>
              <a:rPr lang="ja-JP" altLang="en-US" sz="1400" b="1" spc="100" dirty="0">
                <a:latin typeface="+mn-ea"/>
              </a:rPr>
              <a:t>条第３項）という２種類の上限があります。</a:t>
            </a:r>
            <a:endParaRPr lang="en-US" altLang="ja-JP" sz="1400" b="1" spc="100" dirty="0">
              <a:latin typeface="+mn-ea"/>
            </a:endParaRPr>
          </a:p>
        </p:txBody>
      </p:sp>
      <p:graphicFrame>
        <p:nvGraphicFramePr>
          <p:cNvPr id="5" name="表 5">
            <a:extLst>
              <a:ext uri="{FF2B5EF4-FFF2-40B4-BE49-F238E27FC236}">
                <a16:creationId xmlns:a16="http://schemas.microsoft.com/office/drawing/2014/main" id="{054030F0-84E6-4FD8-92EB-CB2A05333C13}"/>
              </a:ext>
            </a:extLst>
          </p:cNvPr>
          <p:cNvGraphicFramePr>
            <a:graphicFrameLocks noGrp="1"/>
          </p:cNvGraphicFramePr>
          <p:nvPr>
            <p:extLst>
              <p:ext uri="{D42A27DB-BD31-4B8C-83A1-F6EECF244321}">
                <p14:modId xmlns:p14="http://schemas.microsoft.com/office/powerpoint/2010/main" val="2559525875"/>
              </p:ext>
            </p:extLst>
          </p:nvPr>
        </p:nvGraphicFramePr>
        <p:xfrm>
          <a:off x="193752" y="2485076"/>
          <a:ext cx="9518492" cy="3716383"/>
        </p:xfrm>
        <a:graphic>
          <a:graphicData uri="http://schemas.openxmlformats.org/drawingml/2006/table">
            <a:tbl>
              <a:tblPr firstRow="1" bandRow="1">
                <a:tableStyleId>{5940675A-B579-460E-94D1-54222C63F5DA}</a:tableStyleId>
              </a:tblPr>
              <a:tblGrid>
                <a:gridCol w="1165067">
                  <a:extLst>
                    <a:ext uri="{9D8B030D-6E8A-4147-A177-3AD203B41FA5}">
                      <a16:colId xmlns:a16="http://schemas.microsoft.com/office/drawing/2014/main" val="3470180760"/>
                    </a:ext>
                  </a:extLst>
                </a:gridCol>
                <a:gridCol w="2381250">
                  <a:extLst>
                    <a:ext uri="{9D8B030D-6E8A-4147-A177-3AD203B41FA5}">
                      <a16:colId xmlns:a16="http://schemas.microsoft.com/office/drawing/2014/main" val="2085864517"/>
                    </a:ext>
                  </a:extLst>
                </a:gridCol>
                <a:gridCol w="2981325">
                  <a:extLst>
                    <a:ext uri="{9D8B030D-6E8A-4147-A177-3AD203B41FA5}">
                      <a16:colId xmlns:a16="http://schemas.microsoft.com/office/drawing/2014/main" val="3602723208"/>
                    </a:ext>
                  </a:extLst>
                </a:gridCol>
                <a:gridCol w="2990850">
                  <a:extLst>
                    <a:ext uri="{9D8B030D-6E8A-4147-A177-3AD203B41FA5}">
                      <a16:colId xmlns:a16="http://schemas.microsoft.com/office/drawing/2014/main" val="926881630"/>
                    </a:ext>
                  </a:extLst>
                </a:gridCol>
              </a:tblGrid>
              <a:tr h="575451">
                <a:tc gridSpan="2">
                  <a:txBody>
                    <a:bodyPr/>
                    <a:lstStyle/>
                    <a:p>
                      <a:pPr algn="ctr"/>
                      <a:r>
                        <a:rPr kumimoji="1" lang="ja-JP" altLang="en-US" sz="1600" dirty="0">
                          <a:latin typeface="+mn-ea"/>
                          <a:ea typeface="+mn-ea"/>
                        </a:rPr>
                        <a:t>医療機関に適用される水準</a:t>
                      </a:r>
                    </a:p>
                  </a:txBody>
                  <a:tcPr anchor="ctr">
                    <a:lnB w="12700" cap="flat" cmpd="sng" algn="ctr">
                      <a:solidFill>
                        <a:schemeClr val="tx1"/>
                      </a:solidFill>
                      <a:prstDash val="solid"/>
                      <a:round/>
                      <a:headEnd type="none" w="med" len="med"/>
                      <a:tailEnd type="none" w="med" len="med"/>
                    </a:lnB>
                    <a:solidFill>
                      <a:schemeClr val="bg2"/>
                    </a:solidFill>
                  </a:tcPr>
                </a:tc>
                <a:tc hMerge="1">
                  <a:txBody>
                    <a:bodyPr/>
                    <a:lstStyle/>
                    <a:p>
                      <a:pPr algn="ctr"/>
                      <a:r>
                        <a:rPr kumimoji="1" lang="ja-JP" altLang="en-US" sz="1600" dirty="0"/>
                        <a:t>医療機関に適用される水準</a:t>
                      </a: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mn-ea"/>
                          <a:ea typeface="+mn-ea"/>
                        </a:rPr>
                        <a:t>特別延長時間の上限</a:t>
                      </a:r>
                      <a:endParaRPr kumimoji="1" lang="en-US" altLang="ja-JP" sz="1600" dirty="0">
                        <a:latin typeface="+mn-ea"/>
                        <a:ea typeface="+mn-ea"/>
                      </a:endParaRPr>
                    </a:p>
                    <a:p>
                      <a:pPr algn="ctr"/>
                      <a:r>
                        <a:rPr kumimoji="1" lang="ja-JP" altLang="en-US" sz="1200" dirty="0">
                          <a:latin typeface="+mn-ea"/>
                          <a:ea typeface="+mn-ea"/>
                        </a:rPr>
                        <a:t>（事業場単位の上限）</a:t>
                      </a:r>
                      <a:endParaRPr kumimoji="1" lang="en-US" altLang="ja-JP" sz="1200" dirty="0">
                        <a:latin typeface="+mn-ea"/>
                        <a:ea typeface="+mn-ea"/>
                      </a:endParaRPr>
                    </a:p>
                  </a:txBody>
                  <a:tcPr anchor="ctr">
                    <a:solidFill>
                      <a:schemeClr val="bg2"/>
                    </a:solidFill>
                  </a:tcPr>
                </a:tc>
                <a:tc>
                  <a:txBody>
                    <a:bodyPr/>
                    <a:lstStyle/>
                    <a:p>
                      <a:pPr algn="ctr"/>
                      <a:r>
                        <a:rPr kumimoji="1" lang="ja-JP" altLang="en-US" sz="1600" dirty="0">
                          <a:latin typeface="+mn-ea"/>
                          <a:ea typeface="+mn-ea"/>
                        </a:rPr>
                        <a:t>時間外・休日労働時間の上限</a:t>
                      </a:r>
                      <a:endParaRPr kumimoji="1" lang="en-US" altLang="ja-JP" sz="1600" dirty="0">
                        <a:latin typeface="+mn-ea"/>
                        <a:ea typeface="+mn-ea"/>
                      </a:endParaRPr>
                    </a:p>
                    <a:p>
                      <a:pPr algn="ctr"/>
                      <a:r>
                        <a:rPr kumimoji="1" lang="ja-JP" altLang="en-US" sz="1200" dirty="0">
                          <a:latin typeface="+mn-ea"/>
                          <a:ea typeface="+mn-ea"/>
                        </a:rPr>
                        <a:t>（個人単位の上限）</a:t>
                      </a:r>
                      <a:endParaRPr kumimoji="1" lang="en-US" altLang="ja-JP" sz="1200" dirty="0">
                        <a:latin typeface="+mn-ea"/>
                        <a:ea typeface="+mn-ea"/>
                      </a:endParaRPr>
                    </a:p>
                  </a:txBody>
                  <a:tcPr anchor="ctr">
                    <a:solidFill>
                      <a:schemeClr val="bg2"/>
                    </a:solidFill>
                  </a:tcPr>
                </a:tc>
                <a:extLst>
                  <a:ext uri="{0D108BD9-81ED-4DB2-BD59-A6C34878D82A}">
                    <a16:rowId xmlns:a16="http://schemas.microsoft.com/office/drawing/2014/main" val="870179128"/>
                  </a:ext>
                </a:extLst>
              </a:tr>
              <a:tr h="389504">
                <a:tc>
                  <a:txBody>
                    <a:bodyPr/>
                    <a:lstStyle/>
                    <a:p>
                      <a:pPr algn="ctr"/>
                      <a:r>
                        <a:rPr kumimoji="1" lang="ja-JP" altLang="en-US" sz="1600" dirty="0">
                          <a:latin typeface="+mn-ea"/>
                          <a:ea typeface="+mn-ea"/>
                        </a:rPr>
                        <a:t>原則</a:t>
                      </a:r>
                      <a:endParaRPr kumimoji="1" lang="en-US" altLang="ja-JP" sz="1600" dirty="0">
                        <a:latin typeface="+mn-ea"/>
                        <a:ea typeface="+mn-ea"/>
                      </a:endParaRPr>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600" dirty="0">
                          <a:latin typeface="+mn-ea"/>
                          <a:ea typeface="+mn-ea"/>
                        </a:rPr>
                        <a:t>Ａ水準</a:t>
                      </a: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200" dirty="0">
                          <a:latin typeface="+mn-ea"/>
                          <a:ea typeface="+mn-ea"/>
                        </a:rPr>
                        <a:t>月</a:t>
                      </a:r>
                      <a:r>
                        <a:rPr kumimoji="1" lang="en-US" altLang="ja-JP" sz="1600" dirty="0">
                          <a:latin typeface="+mn-ea"/>
                          <a:ea typeface="+mn-ea"/>
                        </a:rPr>
                        <a:t>100</a:t>
                      </a:r>
                      <a:r>
                        <a:rPr kumimoji="1" lang="ja-JP" altLang="en-US" sz="1200" dirty="0">
                          <a:latin typeface="+mn-ea"/>
                          <a:ea typeface="+mn-ea"/>
                        </a:rPr>
                        <a:t>時間未満／年</a:t>
                      </a:r>
                      <a:r>
                        <a:rPr kumimoji="1" lang="en-US" altLang="ja-JP" sz="1600" dirty="0">
                          <a:solidFill>
                            <a:srgbClr val="FF0000"/>
                          </a:solidFill>
                          <a:latin typeface="+mn-ea"/>
                          <a:ea typeface="+mn-ea"/>
                        </a:rPr>
                        <a:t>960</a:t>
                      </a:r>
                      <a:r>
                        <a:rPr kumimoji="1" lang="ja-JP" altLang="en-US" sz="1200" dirty="0">
                          <a:latin typeface="+mn-ea"/>
                          <a:ea typeface="+mn-ea"/>
                        </a:rPr>
                        <a:t>時間</a:t>
                      </a:r>
                      <a:endParaRPr kumimoji="1" lang="ja-JP" altLang="en-US" sz="1600" dirty="0">
                        <a:latin typeface="+mn-ea"/>
                        <a:ea typeface="+mn-ea"/>
                      </a:endParaRP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dirty="0">
                          <a:solidFill>
                            <a:srgbClr val="FF0000"/>
                          </a:solidFill>
                          <a:latin typeface="+mn-ea"/>
                          <a:ea typeface="+mn-ea"/>
                        </a:rPr>
                        <a:t>960</a:t>
                      </a:r>
                      <a:r>
                        <a:rPr kumimoji="1" lang="ja-JP" altLang="en-US" sz="1200" dirty="0">
                          <a:latin typeface="+mn-ea"/>
                          <a:ea typeface="+mn-ea"/>
                        </a:rPr>
                        <a:t>時間</a:t>
                      </a:r>
                      <a:endParaRPr kumimoji="1" lang="ja-JP" altLang="en-US" sz="1600" dirty="0">
                        <a:latin typeface="+mn-ea"/>
                        <a:ea typeface="+mn-ea"/>
                      </a:endParaRPr>
                    </a:p>
                  </a:txBody>
                  <a:tcPr anchor="ctr"/>
                </a:tc>
                <a:extLst>
                  <a:ext uri="{0D108BD9-81ED-4DB2-BD59-A6C34878D82A}">
                    <a16:rowId xmlns:a16="http://schemas.microsoft.com/office/drawing/2014/main" val="617298679"/>
                  </a:ext>
                </a:extLst>
              </a:tr>
              <a:tr h="626582">
                <a:tc rowSpan="3">
                  <a:txBody>
                    <a:bodyPr/>
                    <a:lstStyle/>
                    <a:p>
                      <a:pPr algn="ctr">
                        <a:spcAft>
                          <a:spcPts val="600"/>
                        </a:spcAft>
                      </a:pPr>
                      <a:r>
                        <a:rPr kumimoji="1" lang="ja-JP" altLang="en-US" sz="1600" dirty="0">
                          <a:latin typeface="+mn-ea"/>
                          <a:ea typeface="+mn-ea"/>
                        </a:rPr>
                        <a:t>特例水準</a:t>
                      </a:r>
                      <a:endParaRPr kumimoji="1" lang="en-US" altLang="ja-JP" sz="1600" dirty="0">
                        <a:latin typeface="+mn-ea"/>
                        <a:ea typeface="+mn-ea"/>
                      </a:endParaRPr>
                    </a:p>
                    <a:p>
                      <a:pPr algn="l">
                        <a:spcAft>
                          <a:spcPts val="0"/>
                        </a:spcAft>
                      </a:pPr>
                      <a:r>
                        <a:rPr kumimoji="1" lang="ja-JP" altLang="en-US" sz="1050" dirty="0">
                          <a:latin typeface="+mn-ea"/>
                          <a:ea typeface="+mn-ea"/>
                        </a:rPr>
                        <a:t>⇒対象者の名簿</a:t>
                      </a:r>
                      <a:endParaRPr kumimoji="1" lang="en-US" altLang="ja-JP" sz="1050" dirty="0">
                        <a:latin typeface="+mn-ea"/>
                        <a:ea typeface="+mn-ea"/>
                      </a:endParaRPr>
                    </a:p>
                    <a:p>
                      <a:pPr algn="l">
                        <a:spcAft>
                          <a:spcPts val="0"/>
                        </a:spcAft>
                      </a:pPr>
                      <a:r>
                        <a:rPr kumimoji="1" lang="ja-JP" altLang="en-US" sz="1050" dirty="0">
                          <a:latin typeface="+mn-ea"/>
                          <a:ea typeface="+mn-ea"/>
                        </a:rPr>
                        <a:t>　を作成</a:t>
                      </a:r>
                    </a:p>
                  </a:txBody>
                  <a:tcPr anchor="ctr"/>
                </a:tc>
                <a:tc>
                  <a:txBody>
                    <a:bodyPr/>
                    <a:lstStyle/>
                    <a:p>
                      <a:r>
                        <a:rPr kumimoji="1" lang="ja-JP" altLang="en-US" sz="1600" dirty="0">
                          <a:latin typeface="+mn-ea"/>
                          <a:ea typeface="+mn-ea"/>
                        </a:rPr>
                        <a:t>連携Ｂ水準</a:t>
                      </a:r>
                      <a:endParaRPr kumimoji="1" lang="en-US" altLang="ja-JP" sz="1600" dirty="0">
                        <a:latin typeface="+mn-ea"/>
                        <a:ea typeface="+mn-ea"/>
                      </a:endParaRPr>
                    </a:p>
                    <a:p>
                      <a:pPr>
                        <a:spcAft>
                          <a:spcPts val="600"/>
                        </a:spcAft>
                      </a:pPr>
                      <a:r>
                        <a:rPr lang="ja-JP" altLang="en-US" sz="1200" dirty="0">
                          <a:latin typeface="+mn-ea"/>
                          <a:ea typeface="+mn-ea"/>
                        </a:rPr>
                        <a:t>（医師派遣を行う病院）</a:t>
                      </a:r>
                      <a:endParaRPr lang="en-US" altLang="ja-JP" sz="1200" dirty="0">
                        <a:latin typeface="+mn-ea"/>
                        <a:ea typeface="+mn-ea"/>
                      </a:endParaRPr>
                    </a:p>
                    <a:p>
                      <a:r>
                        <a:rPr kumimoji="1" lang="ja-JP" altLang="en-US" sz="1050" dirty="0">
                          <a:latin typeface="+mn-ea"/>
                          <a:ea typeface="+mn-ea"/>
                        </a:rPr>
                        <a:t>⇒自院での時間外・休日労働は年</a:t>
                      </a:r>
                      <a:endParaRPr kumimoji="1" lang="en-US" altLang="ja-JP" sz="1050" dirty="0">
                        <a:latin typeface="+mn-ea"/>
                        <a:ea typeface="+mn-ea"/>
                      </a:endParaRPr>
                    </a:p>
                    <a:p>
                      <a:r>
                        <a:rPr kumimoji="1" lang="ja-JP" altLang="en-US" sz="1050" dirty="0">
                          <a:latin typeface="+mn-ea"/>
                          <a:ea typeface="+mn-ea"/>
                        </a:rPr>
                        <a:t>　</a:t>
                      </a:r>
                      <a:r>
                        <a:rPr kumimoji="1" lang="en-US" altLang="ja-JP" sz="1050" dirty="0">
                          <a:latin typeface="+mn-ea"/>
                          <a:ea typeface="+mn-ea"/>
                        </a:rPr>
                        <a:t>960</a:t>
                      </a:r>
                      <a:r>
                        <a:rPr kumimoji="1" lang="ja-JP" altLang="en-US" sz="1050" dirty="0">
                          <a:latin typeface="+mn-ea"/>
                          <a:ea typeface="+mn-ea"/>
                        </a:rPr>
                        <a:t>時間であるが、副業・兼業を</a:t>
                      </a:r>
                      <a:endParaRPr kumimoji="1" lang="en-US" altLang="ja-JP" sz="1050" dirty="0">
                        <a:latin typeface="+mn-ea"/>
                        <a:ea typeface="+mn-ea"/>
                      </a:endParaRPr>
                    </a:p>
                    <a:p>
                      <a:r>
                        <a:rPr kumimoji="1" lang="ja-JP" altLang="en-US" sz="1050" dirty="0">
                          <a:latin typeface="+mn-ea"/>
                          <a:ea typeface="+mn-ea"/>
                        </a:rPr>
                        <a:t>　した場合、年</a:t>
                      </a:r>
                      <a:r>
                        <a:rPr kumimoji="1" lang="en-US" altLang="ja-JP" sz="1050" dirty="0">
                          <a:latin typeface="+mn-ea"/>
                          <a:ea typeface="+mn-ea"/>
                        </a:rPr>
                        <a:t>1,860</a:t>
                      </a:r>
                      <a:r>
                        <a:rPr kumimoji="1" lang="ja-JP" altLang="en-US" sz="1050" dirty="0">
                          <a:latin typeface="+mn-ea"/>
                          <a:ea typeface="+mn-ea"/>
                        </a:rPr>
                        <a:t>時間まで時間</a:t>
                      </a:r>
                      <a:endParaRPr kumimoji="1" lang="en-US" altLang="ja-JP" sz="1050" dirty="0">
                        <a:latin typeface="+mn-ea"/>
                        <a:ea typeface="+mn-ea"/>
                      </a:endParaRPr>
                    </a:p>
                    <a:p>
                      <a:r>
                        <a:rPr kumimoji="1" lang="ja-JP" altLang="en-US" sz="1050" dirty="0">
                          <a:latin typeface="+mn-ea"/>
                          <a:ea typeface="+mn-ea"/>
                        </a:rPr>
                        <a:t>　外・休日労働させることができる</a:t>
                      </a: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u="sng" dirty="0">
                          <a:solidFill>
                            <a:srgbClr val="FF0000"/>
                          </a:solidFill>
                          <a:latin typeface="+mn-ea"/>
                          <a:ea typeface="+mn-ea"/>
                        </a:rPr>
                        <a:t>960</a:t>
                      </a:r>
                      <a:r>
                        <a:rPr kumimoji="1" lang="ja-JP" altLang="en-US" sz="1200" dirty="0">
                          <a:latin typeface="+mn-ea"/>
                          <a:ea typeface="+mn-ea"/>
                        </a:rPr>
                        <a:t>時間</a:t>
                      </a:r>
                      <a:endParaRPr kumimoji="1" lang="ja-JP" altLang="en-US" sz="1600" dirty="0">
                        <a:latin typeface="+mn-ea"/>
                        <a:ea typeface="+mn-ea"/>
                      </a:endParaRP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u="sng" dirty="0">
                          <a:solidFill>
                            <a:srgbClr val="FF0000"/>
                          </a:solidFill>
                          <a:latin typeface="+mn-ea"/>
                          <a:ea typeface="+mn-ea"/>
                        </a:rPr>
                        <a:t>1,860</a:t>
                      </a:r>
                      <a:r>
                        <a:rPr kumimoji="1" lang="ja-JP" altLang="en-US" sz="1200" dirty="0">
                          <a:latin typeface="+mn-ea"/>
                          <a:ea typeface="+mn-ea"/>
                        </a:rPr>
                        <a:t>時間</a:t>
                      </a:r>
                      <a:endParaRPr kumimoji="1" lang="ja-JP" altLang="en-US" sz="1600" dirty="0">
                        <a:latin typeface="+mn-ea"/>
                        <a:ea typeface="+mn-ea"/>
                      </a:endParaRPr>
                    </a:p>
                  </a:txBody>
                  <a:tcPr anchor="ctr"/>
                </a:tc>
                <a:extLst>
                  <a:ext uri="{0D108BD9-81ED-4DB2-BD59-A6C34878D82A}">
                    <a16:rowId xmlns:a16="http://schemas.microsoft.com/office/drawing/2014/main" val="2642651223"/>
                  </a:ext>
                </a:extLst>
              </a:tr>
              <a:tr h="626582">
                <a:tc vMerge="1">
                  <a:txBody>
                    <a:bodyPr/>
                    <a:lstStyle/>
                    <a:p>
                      <a:endParaRPr kumimoji="1" lang="ja-JP" altLang="en-US" sz="1600" dirty="0"/>
                    </a:p>
                  </a:txBody>
                  <a:tcPr anchor="ctr"/>
                </a:tc>
                <a:tc>
                  <a:txBody>
                    <a:bodyPr/>
                    <a:lstStyle/>
                    <a:p>
                      <a:r>
                        <a:rPr kumimoji="1" lang="ja-JP" altLang="en-US" sz="1600" dirty="0">
                          <a:latin typeface="+mn-ea"/>
                          <a:ea typeface="+mn-ea"/>
                        </a:rPr>
                        <a:t>Ｂ水準</a:t>
                      </a:r>
                      <a:endParaRPr kumimoji="1" lang="en-US" altLang="ja-JP" sz="1600" dirty="0">
                        <a:latin typeface="+mn-ea"/>
                        <a:ea typeface="+mn-ea"/>
                      </a:endParaRPr>
                    </a:p>
                    <a:p>
                      <a:r>
                        <a:rPr lang="ja-JP" altLang="en-US" sz="1200" dirty="0">
                          <a:latin typeface="+mn-ea"/>
                          <a:ea typeface="+mn-ea"/>
                        </a:rPr>
                        <a:t>（救急医療等）</a:t>
                      </a:r>
                      <a:endParaRPr kumimoji="1" lang="ja-JP" altLang="en-US" sz="1200" dirty="0">
                        <a:latin typeface="+mn-ea"/>
                        <a:ea typeface="+mn-ea"/>
                      </a:endParaRP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dirty="0">
                          <a:solidFill>
                            <a:srgbClr val="FF0000"/>
                          </a:solidFill>
                          <a:latin typeface="+mn-ea"/>
                          <a:ea typeface="+mn-ea"/>
                        </a:rPr>
                        <a:t>1,860</a:t>
                      </a:r>
                      <a:r>
                        <a:rPr kumimoji="1" lang="ja-JP" altLang="en-US" sz="1200" dirty="0">
                          <a:latin typeface="+mn-ea"/>
                          <a:ea typeface="+mn-ea"/>
                        </a:rPr>
                        <a:t>時間</a:t>
                      </a:r>
                      <a:endParaRPr kumimoji="1" lang="ja-JP" altLang="en-US" sz="1600" dirty="0">
                        <a:latin typeface="+mn-ea"/>
                        <a:ea typeface="+mn-ea"/>
                      </a:endParaRP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dirty="0">
                          <a:solidFill>
                            <a:srgbClr val="FF0000"/>
                          </a:solidFill>
                          <a:latin typeface="+mn-ea"/>
                          <a:ea typeface="+mn-ea"/>
                        </a:rPr>
                        <a:t>1,860</a:t>
                      </a:r>
                      <a:r>
                        <a:rPr kumimoji="1" lang="ja-JP" altLang="en-US" sz="1200" dirty="0">
                          <a:latin typeface="+mn-ea"/>
                          <a:ea typeface="+mn-ea"/>
                        </a:rPr>
                        <a:t>時間</a:t>
                      </a:r>
                      <a:endParaRPr kumimoji="1" lang="ja-JP" altLang="en-US" sz="1600" dirty="0">
                        <a:latin typeface="+mn-ea"/>
                        <a:ea typeface="+mn-ea"/>
                      </a:endParaRPr>
                    </a:p>
                  </a:txBody>
                  <a:tcPr anchor="ctr"/>
                </a:tc>
                <a:extLst>
                  <a:ext uri="{0D108BD9-81ED-4DB2-BD59-A6C34878D82A}">
                    <a16:rowId xmlns:a16="http://schemas.microsoft.com/office/drawing/2014/main" val="1282425118"/>
                  </a:ext>
                </a:extLst>
              </a:tr>
              <a:tr h="890406">
                <a:tc vMerge="1">
                  <a:txBody>
                    <a:bodyPr/>
                    <a:lstStyle/>
                    <a:p>
                      <a:endParaRPr kumimoji="1" lang="ja-JP" altLang="en-US" sz="1600" dirty="0"/>
                    </a:p>
                  </a:txBody>
                  <a:tcPr anchor="ctr"/>
                </a:tc>
                <a:tc>
                  <a:txBody>
                    <a:bodyPr/>
                    <a:lstStyle/>
                    <a:p>
                      <a:r>
                        <a:rPr kumimoji="1" lang="ja-JP" altLang="en-US" sz="1600" dirty="0">
                          <a:latin typeface="+mn-ea"/>
                          <a:ea typeface="+mn-ea"/>
                        </a:rPr>
                        <a:t>Ｃ水準</a:t>
                      </a:r>
                      <a:endParaRPr kumimoji="1" lang="en-US" altLang="ja-JP" sz="1600" dirty="0">
                        <a:latin typeface="+mn-ea"/>
                        <a:ea typeface="+mn-ea"/>
                      </a:endParaRPr>
                    </a:p>
                    <a:p>
                      <a:r>
                        <a:rPr lang="ja-JP" altLang="en-US" sz="1200" dirty="0">
                          <a:latin typeface="+mn-ea"/>
                          <a:ea typeface="+mn-ea"/>
                        </a:rPr>
                        <a:t>（臨床・専門研修）</a:t>
                      </a:r>
                      <a:endParaRPr lang="en-US" altLang="ja-JP" sz="1200" dirty="0">
                        <a:latin typeface="+mn-ea"/>
                        <a:ea typeface="+mn-ea"/>
                      </a:endParaRPr>
                    </a:p>
                    <a:p>
                      <a:r>
                        <a:rPr kumimoji="1" lang="ja-JP" altLang="en-US" sz="1200" dirty="0">
                          <a:latin typeface="+mn-ea"/>
                          <a:ea typeface="+mn-ea"/>
                        </a:rPr>
                        <a:t>（高度医療の修得研修）</a:t>
                      </a: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dirty="0">
                          <a:solidFill>
                            <a:srgbClr val="FF0000"/>
                          </a:solidFill>
                          <a:latin typeface="+mn-ea"/>
                          <a:ea typeface="+mn-ea"/>
                        </a:rPr>
                        <a:t>1,860</a:t>
                      </a:r>
                      <a:r>
                        <a:rPr kumimoji="1" lang="ja-JP" altLang="en-US" sz="1200" dirty="0">
                          <a:latin typeface="+mn-ea"/>
                          <a:ea typeface="+mn-ea"/>
                        </a:rPr>
                        <a:t>時間</a:t>
                      </a:r>
                      <a:endParaRPr kumimoji="1" lang="ja-JP" altLang="en-US" sz="1600" dirty="0">
                        <a:latin typeface="+mn-ea"/>
                        <a:ea typeface="+mn-ea"/>
                      </a:endParaRPr>
                    </a:p>
                  </a:txBody>
                  <a:tcPr anchor="ctr"/>
                </a:tc>
                <a:tc>
                  <a:txBody>
                    <a:bodyPr/>
                    <a:lstStyle/>
                    <a:p>
                      <a:pPr algn="ct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月</a:t>
                      </a:r>
                      <a:r>
                        <a:rPr kumimoji="1" lang="en-US" altLang="ja-JP" sz="1600" b="0" i="0" u="none" strike="noStrike" kern="1200" cap="none" spc="0" normalizeH="0" baseline="0" noProof="0" dirty="0">
                          <a:ln>
                            <a:noFill/>
                          </a:ln>
                          <a:solidFill>
                            <a:srgbClr val="000000"/>
                          </a:solidFill>
                          <a:effectLst/>
                          <a:uLnTx/>
                          <a:uFillTx/>
                          <a:latin typeface="+mn-ea"/>
                          <a:ea typeface="+mn-ea"/>
                          <a:cs typeface="+mn-cs"/>
                        </a:rPr>
                        <a:t>100</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時間未満／</a:t>
                      </a:r>
                      <a:r>
                        <a:rPr kumimoji="1" lang="ja-JP" altLang="en-US" sz="1200" dirty="0">
                          <a:latin typeface="+mn-ea"/>
                          <a:ea typeface="+mn-ea"/>
                        </a:rPr>
                        <a:t>年</a:t>
                      </a:r>
                      <a:r>
                        <a:rPr kumimoji="1" lang="en-US" altLang="ja-JP" sz="1600" dirty="0">
                          <a:solidFill>
                            <a:srgbClr val="FF0000"/>
                          </a:solidFill>
                          <a:latin typeface="+mn-ea"/>
                          <a:ea typeface="+mn-ea"/>
                        </a:rPr>
                        <a:t>1,860</a:t>
                      </a:r>
                      <a:r>
                        <a:rPr kumimoji="1" lang="ja-JP" altLang="en-US" sz="1200" dirty="0">
                          <a:latin typeface="+mn-ea"/>
                          <a:ea typeface="+mn-ea"/>
                        </a:rPr>
                        <a:t>時間</a:t>
                      </a:r>
                      <a:endParaRPr kumimoji="1" lang="ja-JP" altLang="en-US" sz="1600" dirty="0">
                        <a:latin typeface="+mn-ea"/>
                        <a:ea typeface="+mn-ea"/>
                      </a:endParaRPr>
                    </a:p>
                  </a:txBody>
                  <a:tcPr anchor="ctr"/>
                </a:tc>
                <a:extLst>
                  <a:ext uri="{0D108BD9-81ED-4DB2-BD59-A6C34878D82A}">
                    <a16:rowId xmlns:a16="http://schemas.microsoft.com/office/drawing/2014/main" val="3743971737"/>
                  </a:ext>
                </a:extLst>
              </a:tr>
            </a:tbl>
          </a:graphicData>
        </a:graphic>
      </p:graphicFrame>
      <p:sp>
        <p:nvSpPr>
          <p:cNvPr id="6" name="テキスト ボックス 5">
            <a:extLst>
              <a:ext uri="{FF2B5EF4-FFF2-40B4-BE49-F238E27FC236}">
                <a16:creationId xmlns:a16="http://schemas.microsoft.com/office/drawing/2014/main" id="{6E3EC130-0E77-4D7A-9C74-1B8559F0E82C}"/>
              </a:ext>
            </a:extLst>
          </p:cNvPr>
          <p:cNvSpPr txBox="1"/>
          <p:nvPr/>
        </p:nvSpPr>
        <p:spPr>
          <a:xfrm>
            <a:off x="1591145" y="6439761"/>
            <a:ext cx="4603211" cy="261610"/>
          </a:xfrm>
          <a:prstGeom prst="rect">
            <a:avLst/>
          </a:prstGeom>
          <a:noFill/>
        </p:spPr>
        <p:txBody>
          <a:bodyPr wrap="square" rtlCol="0">
            <a:spAutoFit/>
          </a:bodyPr>
          <a:lstStyle/>
          <a:p>
            <a:pPr marR="0" lvl="0" algn="l" defTabSz="457200" rtl="0" eaLnBrk="1" fontAlgn="auto" latinLnBrk="0" hangingPunct="1">
              <a:spcBef>
                <a:spcPts val="0"/>
              </a:spcBef>
              <a:spcAft>
                <a:spcPts val="600"/>
              </a:spcAft>
              <a:buClrTx/>
              <a:buSzTx/>
              <a:tabLst/>
              <a:defRPr/>
            </a:pPr>
            <a:r>
              <a:rPr kumimoji="1" lang="en-US" altLang="ja-JP" sz="1100" b="0" i="0" u="none" strike="noStrike" kern="1200" cap="none" spc="100" normalizeH="0" noProof="0" dirty="0">
                <a:ln>
                  <a:noFill/>
                </a:ln>
                <a:solidFill>
                  <a:srgbClr val="000000"/>
                </a:solidFill>
                <a:effectLst/>
                <a:uLnTx/>
                <a:uFillTx/>
                <a:latin typeface="メイリオ"/>
                <a:ea typeface="メイリオ"/>
                <a:cs typeface="+mn-cs"/>
              </a:rPr>
              <a:t>※</a:t>
            </a:r>
            <a:r>
              <a:rPr kumimoji="1" lang="ja-JP" altLang="en-US" sz="1100" b="0" i="0" u="none" strike="noStrike" kern="1200" cap="none" spc="100" normalizeH="0" noProof="0" dirty="0">
                <a:ln>
                  <a:noFill/>
                </a:ln>
                <a:solidFill>
                  <a:srgbClr val="000000"/>
                </a:solidFill>
                <a:effectLst/>
                <a:uLnTx/>
                <a:uFillTx/>
                <a:latin typeface="メイリオ"/>
                <a:ea typeface="メイリオ"/>
                <a:cs typeface="+mn-cs"/>
              </a:rPr>
              <a:t>月</a:t>
            </a:r>
            <a:r>
              <a:rPr kumimoji="1" lang="en-US" altLang="ja-JP" sz="1100" b="0" i="0" u="none" strike="noStrike" kern="1200" cap="none" spc="100" normalizeH="0" noProof="0" dirty="0">
                <a:ln>
                  <a:noFill/>
                </a:ln>
                <a:solidFill>
                  <a:srgbClr val="000000"/>
                </a:solidFill>
                <a:effectLst/>
                <a:uLnTx/>
                <a:uFillTx/>
                <a:latin typeface="メイリオ"/>
                <a:ea typeface="メイリオ"/>
                <a:cs typeface="+mn-cs"/>
              </a:rPr>
              <a:t>100</a:t>
            </a:r>
            <a:r>
              <a:rPr kumimoji="1" lang="ja-JP" altLang="en-US" sz="1100" b="0" i="0" u="none" strike="noStrike" kern="1200" cap="none" spc="100" normalizeH="0" noProof="0" dirty="0">
                <a:ln>
                  <a:noFill/>
                </a:ln>
                <a:solidFill>
                  <a:srgbClr val="000000"/>
                </a:solidFill>
                <a:effectLst/>
                <a:uLnTx/>
                <a:uFillTx/>
                <a:latin typeface="メイリオ"/>
                <a:ea typeface="メイリオ"/>
                <a:cs typeface="+mn-cs"/>
              </a:rPr>
              <a:t>時間未満の上限については、面接指導による例外あり</a:t>
            </a:r>
            <a:endParaRPr kumimoji="1" lang="en-US" altLang="ja-JP" sz="1100" b="0" i="0" u="none" strike="noStrike" kern="1200" cap="none" spc="100" normalizeH="0" noProof="0" dirty="0">
              <a:ln>
                <a:noFill/>
              </a:ln>
              <a:solidFill>
                <a:srgbClr val="000000"/>
              </a:solidFill>
              <a:effectLst/>
              <a:uLnTx/>
              <a:uFillTx/>
              <a:latin typeface="メイリオ"/>
              <a:ea typeface="メイリオ"/>
              <a:cs typeface="+mn-cs"/>
            </a:endParaRPr>
          </a:p>
        </p:txBody>
      </p:sp>
      <p:sp>
        <p:nvSpPr>
          <p:cNvPr id="8" name="テキスト プレースホルダー 4">
            <a:extLst>
              <a:ext uri="{FF2B5EF4-FFF2-40B4-BE49-F238E27FC236}">
                <a16:creationId xmlns:a16="http://schemas.microsoft.com/office/drawing/2014/main" id="{4685F2B2-7D4A-412F-966D-29B8C6D497C5}"/>
              </a:ext>
            </a:extLst>
          </p:cNvPr>
          <p:cNvSpPr txBox="1">
            <a:spLocks/>
          </p:cNvSpPr>
          <p:nvPr/>
        </p:nvSpPr>
        <p:spPr>
          <a:xfrm>
            <a:off x="-1" y="820138"/>
            <a:ext cx="9905999" cy="521645"/>
          </a:xfrm>
          <a:prstGeom prst="rect">
            <a:avLst/>
          </a:prstGeom>
          <a:solidFill>
            <a:schemeClr val="bg2"/>
          </a:solidFill>
          <a:ln w="12700" cap="flat" cmpd="sng" algn="ctr">
            <a:noFill/>
            <a:prstDash val="solid"/>
            <a:miter lim="800000"/>
          </a:ln>
          <a:effectLst/>
        </p:spPr>
        <p:txBody>
          <a:bodyPr vert="horz" lIns="360000" tIns="144000" rIns="360000" bIns="144000" rtlCol="0" anchor="b">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a:lnSpc>
                <a:spcPct val="100000"/>
              </a:lnSpc>
              <a:spcBef>
                <a:spcPts val="0"/>
              </a:spcBef>
              <a:spcAft>
                <a:spcPts val="0"/>
              </a:spcAft>
            </a:pPr>
            <a:r>
              <a:rPr lang="en-US" altLang="ja-JP" sz="1500" dirty="0"/>
              <a:t>【Q】</a:t>
            </a:r>
            <a:r>
              <a:rPr lang="ja-JP" altLang="en-US" sz="1500" dirty="0"/>
              <a:t>「労基法第</a:t>
            </a:r>
            <a:r>
              <a:rPr lang="en-US" altLang="ja-JP" sz="1500" dirty="0"/>
              <a:t>141</a:t>
            </a:r>
            <a:r>
              <a:rPr lang="ja-JP" altLang="en-US" sz="1500" dirty="0"/>
              <a:t>条第２項の上限」と「労基法第</a:t>
            </a:r>
            <a:r>
              <a:rPr lang="en-US" altLang="ja-JP" sz="1500" dirty="0"/>
              <a:t>141</a:t>
            </a:r>
            <a:r>
              <a:rPr lang="ja-JP" altLang="en-US" sz="1500" dirty="0"/>
              <a:t>条第３項の上限」との違いは？</a:t>
            </a:r>
          </a:p>
        </p:txBody>
      </p:sp>
      <p:pic>
        <p:nvPicPr>
          <p:cNvPr id="7" name="図 6" descr="テーブル, 選手 が含まれている画像&#10;&#10;自動的に生成された説明">
            <a:extLst>
              <a:ext uri="{FF2B5EF4-FFF2-40B4-BE49-F238E27FC236}">
                <a16:creationId xmlns:a16="http://schemas.microsoft.com/office/drawing/2014/main" id="{952B034D-CFBA-8F65-B77B-45FEACA5E678}"/>
              </a:ext>
            </a:extLst>
          </p:cNvPr>
          <p:cNvPicPr>
            <a:picLocks noChangeAspect="1"/>
          </p:cNvPicPr>
          <p:nvPr/>
        </p:nvPicPr>
        <p:blipFill>
          <a:blip r:embed="rId2"/>
          <a:stretch>
            <a:fillRect/>
          </a:stretch>
        </p:blipFill>
        <p:spPr>
          <a:xfrm>
            <a:off x="273325" y="5803161"/>
            <a:ext cx="1070171" cy="872803"/>
          </a:xfrm>
          <a:prstGeom prst="rect">
            <a:avLst/>
          </a:prstGeom>
        </p:spPr>
      </p:pic>
    </p:spTree>
    <p:extLst>
      <p:ext uri="{BB962C8B-B14F-4D97-AF65-F5344CB8AC3E}">
        <p14:creationId xmlns:p14="http://schemas.microsoft.com/office/powerpoint/2010/main" val="3362446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医師の時間外労働の上限規制に関する</a:t>
            </a:r>
            <a:r>
              <a:rPr lang="en-US" altLang="ja-JP" sz="1800" dirty="0"/>
              <a:t>Q</a:t>
            </a:r>
            <a:r>
              <a:rPr lang="ja-JP" altLang="en-US" sz="1800" dirty="0"/>
              <a:t>＆</a:t>
            </a:r>
            <a:r>
              <a:rPr lang="en-US" altLang="ja-JP" sz="1800" dirty="0"/>
              <a:t>A</a:t>
            </a:r>
            <a:r>
              <a:rPr lang="ja-JP" altLang="en-US" sz="1800" dirty="0"/>
              <a:t>について</a:t>
            </a:r>
            <a:endParaRPr kumimoji="1" lang="ja-JP" altLang="en-US" sz="1800" dirty="0"/>
          </a:p>
        </p:txBody>
      </p:sp>
      <p:sp>
        <p:nvSpPr>
          <p:cNvPr id="11"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820138"/>
            <a:ext cx="9905999" cy="521645"/>
          </a:xfrm>
        </p:spPr>
        <p:txBody>
          <a:bodyPr anchor="b"/>
          <a:lstStyle/>
          <a:p>
            <a:pPr>
              <a:lnSpc>
                <a:spcPct val="100000"/>
              </a:lnSpc>
              <a:spcBef>
                <a:spcPts val="0"/>
              </a:spcBef>
              <a:spcAft>
                <a:spcPts val="0"/>
              </a:spcAft>
            </a:pPr>
            <a:r>
              <a:rPr lang="en-US" altLang="ja-JP" sz="1500" dirty="0"/>
              <a:t>【</a:t>
            </a:r>
            <a:r>
              <a:rPr lang="ja-JP" altLang="en-US" sz="1500" dirty="0"/>
              <a:t>参考</a:t>
            </a:r>
            <a:r>
              <a:rPr lang="en-US" altLang="ja-JP" sz="1500" dirty="0"/>
              <a:t>】</a:t>
            </a:r>
            <a:r>
              <a:rPr lang="ja-JP" altLang="en-US" sz="1500" dirty="0"/>
              <a:t>副業・兼業を行った場合の労働時間の通算について</a:t>
            </a:r>
            <a:endParaRPr lang="en-US" altLang="ja-JP" sz="1500" dirty="0"/>
          </a:p>
        </p:txBody>
      </p:sp>
      <p:sp>
        <p:nvSpPr>
          <p:cNvPr id="14" name="テキスト ボックス 13">
            <a:extLst>
              <a:ext uri="{FF2B5EF4-FFF2-40B4-BE49-F238E27FC236}">
                <a16:creationId xmlns:a16="http://schemas.microsoft.com/office/drawing/2014/main" id="{BFDBB883-F32B-485D-B062-2DD33DE9C043}"/>
              </a:ext>
            </a:extLst>
          </p:cNvPr>
          <p:cNvSpPr txBox="1"/>
          <p:nvPr/>
        </p:nvSpPr>
        <p:spPr>
          <a:xfrm>
            <a:off x="256928" y="1514924"/>
            <a:ext cx="9384029" cy="932563"/>
          </a:xfrm>
          <a:prstGeom prst="rect">
            <a:avLst/>
          </a:prstGeom>
          <a:noFill/>
        </p:spPr>
        <p:txBody>
          <a:bodyPr wrap="square" rtlCol="0">
            <a:spAutoFit/>
          </a:bodyPr>
          <a:lstStyle/>
          <a:p>
            <a:pPr marL="452438" indent="-452438">
              <a:lnSpc>
                <a:spcPct val="110000"/>
              </a:lnSpc>
              <a:spcAft>
                <a:spcPts val="600"/>
              </a:spcAft>
              <a:buClr>
                <a:schemeClr val="tx2"/>
              </a:buClr>
            </a:pPr>
            <a:r>
              <a:rPr kumimoji="1" lang="ja-JP" altLang="en-US" sz="1600" b="1" dirty="0"/>
              <a:t>　医師が他の医療機関で副業・兼業を行った場合、労働時間は通算されます。</a:t>
            </a:r>
            <a:endParaRPr kumimoji="1" lang="en-US" altLang="ja-JP" sz="1600" b="1" dirty="0"/>
          </a:p>
          <a:p>
            <a:pPr marL="179388" indent="-179388">
              <a:buClr>
                <a:schemeClr val="tx2"/>
              </a:buClr>
            </a:pPr>
            <a:r>
              <a:rPr kumimoji="1" lang="ja-JP" altLang="en-US" sz="1600" b="1" dirty="0">
                <a:solidFill>
                  <a:srgbClr val="000000"/>
                </a:solidFill>
              </a:rPr>
              <a:t>　　各医師について、各医療機関での労働時間を足し合わせ、時間外・休日労働時間を以下の表に記載されている上限の範囲内としてください。</a:t>
            </a:r>
            <a:endParaRPr kumimoji="1" lang="en-US" altLang="ja-JP" sz="1600" b="1" dirty="0">
              <a:solidFill>
                <a:srgbClr val="000000"/>
              </a:solidFill>
            </a:endParaRPr>
          </a:p>
        </p:txBody>
      </p:sp>
      <p:graphicFrame>
        <p:nvGraphicFramePr>
          <p:cNvPr id="9" name="表 8">
            <a:extLst>
              <a:ext uri="{FF2B5EF4-FFF2-40B4-BE49-F238E27FC236}">
                <a16:creationId xmlns:a16="http://schemas.microsoft.com/office/drawing/2014/main" id="{3915DA20-7128-4EBD-8AFB-480741B1AD6B}"/>
              </a:ext>
            </a:extLst>
          </p:cNvPr>
          <p:cNvGraphicFramePr>
            <a:graphicFrameLocks noGrp="1"/>
          </p:cNvGraphicFramePr>
          <p:nvPr>
            <p:extLst>
              <p:ext uri="{D42A27DB-BD31-4B8C-83A1-F6EECF244321}">
                <p14:modId xmlns:p14="http://schemas.microsoft.com/office/powerpoint/2010/main" val="3127975760"/>
              </p:ext>
            </p:extLst>
          </p:nvPr>
        </p:nvGraphicFramePr>
        <p:xfrm>
          <a:off x="2155032" y="2620628"/>
          <a:ext cx="5424948" cy="2543556"/>
        </p:xfrm>
        <a:graphic>
          <a:graphicData uri="http://schemas.openxmlformats.org/drawingml/2006/table">
            <a:tbl>
              <a:tblPr firstRow="1" firstCol="1" lastCol="1" bandRow="1" bandCol="1"/>
              <a:tblGrid>
                <a:gridCol w="1797576">
                  <a:extLst>
                    <a:ext uri="{9D8B030D-6E8A-4147-A177-3AD203B41FA5}">
                      <a16:colId xmlns:a16="http://schemas.microsoft.com/office/drawing/2014/main" val="554456097"/>
                    </a:ext>
                  </a:extLst>
                </a:gridCol>
                <a:gridCol w="1797576">
                  <a:extLst>
                    <a:ext uri="{9D8B030D-6E8A-4147-A177-3AD203B41FA5}">
                      <a16:colId xmlns:a16="http://schemas.microsoft.com/office/drawing/2014/main" val="335427966"/>
                    </a:ext>
                  </a:extLst>
                </a:gridCol>
                <a:gridCol w="1829796">
                  <a:extLst>
                    <a:ext uri="{9D8B030D-6E8A-4147-A177-3AD203B41FA5}">
                      <a16:colId xmlns:a16="http://schemas.microsoft.com/office/drawing/2014/main" val="3662440698"/>
                    </a:ext>
                  </a:extLst>
                </a:gridCol>
              </a:tblGrid>
              <a:tr h="55626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algn="ctr" defTabSz="457200" rtl="0" eaLnBrk="1" latinLnBrk="0" hangingPunct="1">
                        <a:lnSpc>
                          <a:spcPct val="120000"/>
                        </a:lnSpc>
                      </a:pPr>
                      <a:r>
                        <a:rPr kumimoji="1" lang="ja-JP" altLang="en-US" sz="1400" b="1" kern="1200">
                          <a:solidFill>
                            <a:prstClr val="black"/>
                          </a:solidFill>
                          <a:latin typeface="メイリオ" panose="020B0604030504040204" pitchFamily="50" charset="-128"/>
                          <a:ea typeface="メイリオ" panose="020B0604030504040204" pitchFamily="50" charset="-128"/>
                          <a:cs typeface="+mn-cs"/>
                        </a:rPr>
                        <a:t>自院での</a:t>
                      </a:r>
                      <a:endParaRPr kumimoji="1" lang="en-US" altLang="ja-JP" sz="1400" b="1" kern="1200">
                        <a:solidFill>
                          <a:prstClr val="black"/>
                        </a:solidFill>
                        <a:latin typeface="メイリオ" panose="020B0604030504040204" pitchFamily="50" charset="-128"/>
                        <a:ea typeface="メイリオ" panose="020B0604030504040204" pitchFamily="50" charset="-128"/>
                        <a:cs typeface="+mn-cs"/>
                      </a:endParaRPr>
                    </a:p>
                    <a:p>
                      <a:pPr marL="0" algn="ctr" defTabSz="457200" rtl="0" eaLnBrk="1" latinLnBrk="0" hangingPunct="1">
                        <a:lnSpc>
                          <a:spcPct val="120000"/>
                        </a:lnSpc>
                      </a:pPr>
                      <a:r>
                        <a:rPr kumimoji="1" lang="ja-JP" altLang="en-US" sz="1400" b="1" kern="1200">
                          <a:solidFill>
                            <a:prstClr val="black"/>
                          </a:solidFill>
                          <a:latin typeface="メイリオ" panose="020B0604030504040204" pitchFamily="50" charset="-128"/>
                          <a:ea typeface="メイリオ" panose="020B0604030504040204" pitchFamily="50" charset="-128"/>
                          <a:cs typeface="+mn-cs"/>
                        </a:rPr>
                        <a:t>適用水準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712716" rtl="0" eaLnBrk="1" latinLnBrk="0" hangingPunct="1">
                        <a:defRPr kumimoji="1" sz="1403" b="1" kern="1200">
                          <a:solidFill>
                            <a:schemeClr val="tx1"/>
                          </a:solidFill>
                          <a:latin typeface="Calibri" panose="020F0502020204030204"/>
                        </a:defRPr>
                      </a:lvl1pPr>
                      <a:lvl2pPr marL="356359" algn="l" defTabSz="712716" rtl="0" eaLnBrk="1" latinLnBrk="0" hangingPunct="1">
                        <a:defRPr kumimoji="1" sz="1403" b="1" kern="1200">
                          <a:solidFill>
                            <a:schemeClr val="tx1"/>
                          </a:solidFill>
                          <a:latin typeface="Calibri" panose="020F0502020204030204"/>
                        </a:defRPr>
                      </a:lvl2pPr>
                      <a:lvl3pPr marL="712716" algn="l" defTabSz="712716" rtl="0" eaLnBrk="1" latinLnBrk="0" hangingPunct="1">
                        <a:defRPr kumimoji="1" sz="1403" b="1" kern="1200">
                          <a:solidFill>
                            <a:schemeClr val="tx1"/>
                          </a:solidFill>
                          <a:latin typeface="Calibri" panose="020F0502020204030204"/>
                        </a:defRPr>
                      </a:lvl3pPr>
                      <a:lvl4pPr marL="1069075" algn="l" defTabSz="712716" rtl="0" eaLnBrk="1" latinLnBrk="0" hangingPunct="1">
                        <a:defRPr kumimoji="1" sz="1403" b="1" kern="1200">
                          <a:solidFill>
                            <a:schemeClr val="tx1"/>
                          </a:solidFill>
                          <a:latin typeface="Calibri" panose="020F0502020204030204"/>
                        </a:defRPr>
                      </a:lvl4pPr>
                      <a:lvl5pPr marL="1425433" algn="l" defTabSz="712716" rtl="0" eaLnBrk="1" latinLnBrk="0" hangingPunct="1">
                        <a:defRPr kumimoji="1" sz="1403" b="1" kern="1200">
                          <a:solidFill>
                            <a:schemeClr val="tx1"/>
                          </a:solidFill>
                          <a:latin typeface="Calibri" panose="020F0502020204030204"/>
                        </a:defRPr>
                      </a:lvl5pPr>
                      <a:lvl6pPr marL="1781792" algn="l" defTabSz="712716" rtl="0" eaLnBrk="1" latinLnBrk="0" hangingPunct="1">
                        <a:defRPr kumimoji="1" sz="1403" b="1" kern="1200">
                          <a:solidFill>
                            <a:schemeClr val="tx1"/>
                          </a:solidFill>
                          <a:latin typeface="Calibri" panose="020F0502020204030204"/>
                        </a:defRPr>
                      </a:lvl6pPr>
                      <a:lvl7pPr marL="2138149" algn="l" defTabSz="712716" rtl="0" eaLnBrk="1" latinLnBrk="0" hangingPunct="1">
                        <a:defRPr kumimoji="1" sz="1403" b="1" kern="1200">
                          <a:solidFill>
                            <a:schemeClr val="tx1"/>
                          </a:solidFill>
                          <a:latin typeface="Calibri" panose="020F0502020204030204"/>
                        </a:defRPr>
                      </a:lvl7pPr>
                      <a:lvl8pPr marL="2494508" algn="l" defTabSz="712716" rtl="0" eaLnBrk="1" latinLnBrk="0" hangingPunct="1">
                        <a:defRPr kumimoji="1" sz="1403" b="1" kern="1200">
                          <a:solidFill>
                            <a:schemeClr val="tx1"/>
                          </a:solidFill>
                          <a:latin typeface="Calibri" panose="020F0502020204030204"/>
                        </a:defRPr>
                      </a:lvl8pPr>
                      <a:lvl9pPr marL="2850866" algn="l" defTabSz="712716" rtl="0" eaLnBrk="1" latinLnBrk="0" hangingPunct="1">
                        <a:defRPr kumimoji="1" sz="1403" b="1" kern="1200">
                          <a:solidFill>
                            <a:schemeClr val="tx1"/>
                          </a:solidFill>
                          <a:latin typeface="Calibri" panose="020F0502020204030204"/>
                        </a:defRPr>
                      </a:lvl9pPr>
                    </a:lstStyle>
                    <a:p>
                      <a:pPr marL="0" algn="ctr" defTabSz="457200" rtl="0" eaLnBrk="1" latinLnBrk="0" hangingPunct="1">
                        <a:lnSpc>
                          <a:spcPct val="120000"/>
                        </a:lnSpc>
                      </a:pPr>
                      <a:r>
                        <a:rPr kumimoji="1" lang="ja-JP" altLang="en-US" sz="1400" b="1" kern="1200">
                          <a:solidFill>
                            <a:prstClr val="black"/>
                          </a:solidFill>
                          <a:latin typeface="メイリオ" panose="020B0604030504040204" pitchFamily="50" charset="-128"/>
                          <a:ea typeface="メイリオ" panose="020B0604030504040204" pitchFamily="50" charset="-128"/>
                          <a:cs typeface="+mn-cs"/>
                        </a:rPr>
                        <a:t>副業・兼業先での</a:t>
                      </a:r>
                      <a:endParaRPr kumimoji="1" lang="en-US" altLang="ja-JP" sz="1400" b="1" kern="1200">
                        <a:solidFill>
                          <a:prstClr val="black"/>
                        </a:solidFill>
                        <a:latin typeface="メイリオ" panose="020B0604030504040204" pitchFamily="50" charset="-128"/>
                        <a:ea typeface="メイリオ" panose="020B0604030504040204" pitchFamily="50" charset="-128"/>
                        <a:cs typeface="+mn-cs"/>
                      </a:endParaRPr>
                    </a:p>
                    <a:p>
                      <a:pPr marL="0" algn="ctr" defTabSz="457200" rtl="0" eaLnBrk="1" latinLnBrk="0" hangingPunct="1">
                        <a:lnSpc>
                          <a:spcPct val="120000"/>
                        </a:lnSpc>
                      </a:pPr>
                      <a:r>
                        <a:rPr kumimoji="1" lang="ja-JP" altLang="en-US" sz="1400" b="1" kern="1200">
                          <a:solidFill>
                            <a:prstClr val="black"/>
                          </a:solidFill>
                          <a:latin typeface="メイリオ" panose="020B0604030504040204" pitchFamily="50" charset="-128"/>
                          <a:ea typeface="メイリオ" panose="020B0604030504040204" pitchFamily="50" charset="-128"/>
                          <a:cs typeface="+mn-cs"/>
                        </a:rPr>
                        <a:t>適用水準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712716" rtl="0" eaLnBrk="1" latinLnBrk="0" hangingPunct="1">
                        <a:defRPr kumimoji="1" sz="1403" b="1" kern="1200">
                          <a:solidFill>
                            <a:schemeClr val="tx1"/>
                          </a:solidFill>
                          <a:latin typeface="Calibri" panose="020F0502020204030204"/>
                        </a:defRPr>
                      </a:lvl1pPr>
                      <a:lvl2pPr marL="356359" algn="l" defTabSz="712716" rtl="0" eaLnBrk="1" latinLnBrk="0" hangingPunct="1">
                        <a:defRPr kumimoji="1" sz="1403" b="1" kern="1200">
                          <a:solidFill>
                            <a:schemeClr val="tx1"/>
                          </a:solidFill>
                          <a:latin typeface="Calibri" panose="020F0502020204030204"/>
                        </a:defRPr>
                      </a:lvl2pPr>
                      <a:lvl3pPr marL="712716" algn="l" defTabSz="712716" rtl="0" eaLnBrk="1" latinLnBrk="0" hangingPunct="1">
                        <a:defRPr kumimoji="1" sz="1403" b="1" kern="1200">
                          <a:solidFill>
                            <a:schemeClr val="tx1"/>
                          </a:solidFill>
                          <a:latin typeface="Calibri" panose="020F0502020204030204"/>
                        </a:defRPr>
                      </a:lvl3pPr>
                      <a:lvl4pPr marL="1069075" algn="l" defTabSz="712716" rtl="0" eaLnBrk="1" latinLnBrk="0" hangingPunct="1">
                        <a:defRPr kumimoji="1" sz="1403" b="1" kern="1200">
                          <a:solidFill>
                            <a:schemeClr val="tx1"/>
                          </a:solidFill>
                          <a:latin typeface="Calibri" panose="020F0502020204030204"/>
                        </a:defRPr>
                      </a:lvl4pPr>
                      <a:lvl5pPr marL="1425433" algn="l" defTabSz="712716" rtl="0" eaLnBrk="1" latinLnBrk="0" hangingPunct="1">
                        <a:defRPr kumimoji="1" sz="1403" b="1" kern="1200">
                          <a:solidFill>
                            <a:schemeClr val="tx1"/>
                          </a:solidFill>
                          <a:latin typeface="Calibri" panose="020F0502020204030204"/>
                        </a:defRPr>
                      </a:lvl5pPr>
                      <a:lvl6pPr marL="1781792" algn="l" defTabSz="712716" rtl="0" eaLnBrk="1" latinLnBrk="0" hangingPunct="1">
                        <a:defRPr kumimoji="1" sz="1403" b="1" kern="1200">
                          <a:solidFill>
                            <a:schemeClr val="tx1"/>
                          </a:solidFill>
                          <a:latin typeface="Calibri" panose="020F0502020204030204"/>
                        </a:defRPr>
                      </a:lvl6pPr>
                      <a:lvl7pPr marL="2138149" algn="l" defTabSz="712716" rtl="0" eaLnBrk="1" latinLnBrk="0" hangingPunct="1">
                        <a:defRPr kumimoji="1" sz="1403" b="1" kern="1200">
                          <a:solidFill>
                            <a:schemeClr val="tx1"/>
                          </a:solidFill>
                          <a:latin typeface="Calibri" panose="020F0502020204030204"/>
                        </a:defRPr>
                      </a:lvl7pPr>
                      <a:lvl8pPr marL="2494508" algn="l" defTabSz="712716" rtl="0" eaLnBrk="1" latinLnBrk="0" hangingPunct="1">
                        <a:defRPr kumimoji="1" sz="1403" b="1" kern="1200">
                          <a:solidFill>
                            <a:schemeClr val="tx1"/>
                          </a:solidFill>
                          <a:latin typeface="Calibri" panose="020F0502020204030204"/>
                        </a:defRPr>
                      </a:lvl8pPr>
                      <a:lvl9pPr marL="2850866" algn="l" defTabSz="712716" rtl="0" eaLnBrk="1" latinLnBrk="0" hangingPunct="1">
                        <a:defRPr kumimoji="1" sz="1403" b="1" kern="1200">
                          <a:solidFill>
                            <a:schemeClr val="tx1"/>
                          </a:solidFill>
                          <a:latin typeface="Calibri" panose="020F0502020204030204"/>
                        </a:defRPr>
                      </a:lvl9pPr>
                    </a:lstStyle>
                    <a:p>
                      <a:pPr marL="0" algn="ctr" defTabSz="457200" rtl="0" eaLnBrk="1" latinLnBrk="0" hangingPunct="1">
                        <a:lnSpc>
                          <a:spcPct val="120000"/>
                        </a:lnSpc>
                      </a:pPr>
                      <a:r>
                        <a:rPr kumimoji="1" lang="ja-JP" altLang="en-US" sz="1400" kern="1200">
                          <a:latin typeface="メイリオ" panose="020B0604030504040204" pitchFamily="50" charset="-128"/>
                          <a:ea typeface="メイリオ" panose="020B0604030504040204" pitchFamily="50" charset="-128"/>
                        </a:rPr>
                        <a:t>その医師の</a:t>
                      </a:r>
                      <a:endParaRPr kumimoji="1" lang="en-US" altLang="ja-JP" sz="1400" kern="1200">
                        <a:latin typeface="メイリオ" panose="020B0604030504040204" pitchFamily="50" charset="-128"/>
                        <a:ea typeface="メイリオ" panose="020B0604030504040204" pitchFamily="50" charset="-128"/>
                      </a:endParaRPr>
                    </a:p>
                    <a:p>
                      <a:pPr marL="0" algn="ctr" defTabSz="457200" rtl="0" eaLnBrk="1" latinLnBrk="0" hangingPunct="1">
                        <a:lnSpc>
                          <a:spcPct val="120000"/>
                        </a:lnSpc>
                      </a:pPr>
                      <a:r>
                        <a:rPr kumimoji="1" lang="ja-JP" altLang="en-US" sz="1400" kern="1200">
                          <a:latin typeface="メイリオ" panose="020B0604030504040204" pitchFamily="50" charset="-128"/>
                          <a:ea typeface="メイリオ" panose="020B0604030504040204" pitchFamily="50" charset="-128"/>
                        </a:rPr>
                        <a:t>年間の上限時間</a:t>
                      </a:r>
                      <a:endParaRPr kumimoji="1" lang="ja-JP" altLang="en-US" sz="1400" b="0" kern="1200">
                        <a:solidFill>
                          <a:prstClr val="black"/>
                        </a:solidFill>
                        <a:latin typeface="メイリオ" panose="020B0604030504040204" pitchFamily="50" charset="-128"/>
                        <a:ea typeface="メイリオ" panose="020B060403050404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324626375"/>
                  </a:ext>
                </a:extLst>
              </a:tr>
              <a:tr h="48768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b="0" kern="1200" dirty="0">
                          <a:solidFill>
                            <a:prstClr val="black"/>
                          </a:solidFill>
                          <a:latin typeface="メイリオ" panose="020B0604030504040204" pitchFamily="50" charset="-128"/>
                          <a:ea typeface="メイリオ" panose="020B0604030504040204" pitchFamily="50" charset="-128"/>
                          <a:cs typeface="+mn-cs"/>
                        </a:rPr>
                        <a:t>A</a:t>
                      </a:r>
                      <a:r>
                        <a:rPr kumimoji="1" lang="ja-JP" altLang="en-US" sz="1400" b="0" kern="1200" dirty="0">
                          <a:solidFill>
                            <a:prstClr val="black"/>
                          </a:solidFill>
                          <a:latin typeface="メイリオ" panose="020B0604030504040204" pitchFamily="50" charset="-128"/>
                          <a:ea typeface="メイリオ" panose="020B0604030504040204" pitchFamily="50" charset="-128"/>
                          <a:cs typeface="+mn-cs"/>
                        </a:rPr>
                        <a:t>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b="0" kern="1200">
                          <a:solidFill>
                            <a:prstClr val="black"/>
                          </a:solidFill>
                          <a:latin typeface="メイリオ" panose="020B0604030504040204" pitchFamily="50" charset="-128"/>
                          <a:ea typeface="メイリオ" panose="020B0604030504040204" pitchFamily="50" charset="-128"/>
                          <a:cs typeface="+mn-cs"/>
                        </a:rPr>
                        <a:t>A</a:t>
                      </a:r>
                      <a:r>
                        <a:rPr kumimoji="1" lang="ja-JP" altLang="en-US" sz="1400" b="0" kern="1200">
                          <a:solidFill>
                            <a:prstClr val="black"/>
                          </a:solidFill>
                          <a:latin typeface="メイリオ" panose="020B0604030504040204" pitchFamily="50" charset="-128"/>
                          <a:ea typeface="メイリオ" panose="020B0604030504040204" pitchFamily="50" charset="-128"/>
                          <a:cs typeface="+mn-cs"/>
                        </a:rPr>
                        <a:t>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tc>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kern="1200">
                          <a:latin typeface="メイリオ" panose="020B0604030504040204" pitchFamily="50" charset="-128"/>
                          <a:ea typeface="メイリオ" panose="020B0604030504040204" pitchFamily="50" charset="-128"/>
                        </a:rPr>
                        <a:t>960</a:t>
                      </a:r>
                      <a:r>
                        <a:rPr kumimoji="1" lang="ja-JP" altLang="en-US" sz="1400" kern="1200">
                          <a:latin typeface="メイリオ" panose="020B0604030504040204" pitchFamily="50" charset="-128"/>
                          <a:ea typeface="メイリオ" panose="020B0604030504040204" pitchFamily="50" charset="-128"/>
                        </a:rPr>
                        <a:t>時間</a:t>
                      </a:r>
                      <a:endParaRPr kumimoji="1" lang="ja-JP" altLang="en-US" sz="1400" b="0" kern="1200">
                        <a:solidFill>
                          <a:prstClr val="black"/>
                        </a:solidFill>
                        <a:latin typeface="メイリオ" panose="020B0604030504040204" pitchFamily="50" charset="-128"/>
                        <a:ea typeface="メイリオ" panose="020B060403050404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40000"/>
                        <a:lumOff val="60000"/>
                      </a:srgbClr>
                    </a:solidFill>
                  </a:tcPr>
                </a:tc>
                <a:extLst>
                  <a:ext uri="{0D108BD9-81ED-4DB2-BD59-A6C34878D82A}">
                    <a16:rowId xmlns:a16="http://schemas.microsoft.com/office/drawing/2014/main" val="2913996572"/>
                  </a:ext>
                </a:extLst>
              </a:tr>
              <a:tr h="48768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b="0" kern="1200">
                          <a:solidFill>
                            <a:prstClr val="black"/>
                          </a:solidFill>
                          <a:latin typeface="メイリオ" panose="020B0604030504040204" pitchFamily="50" charset="-128"/>
                          <a:ea typeface="メイリオ" panose="020B0604030504040204" pitchFamily="50" charset="-128"/>
                          <a:cs typeface="+mn-cs"/>
                        </a:rPr>
                        <a:t>A</a:t>
                      </a:r>
                      <a:r>
                        <a:rPr kumimoji="1" lang="ja-JP" altLang="en-US" sz="1400" b="0" kern="1200">
                          <a:solidFill>
                            <a:prstClr val="black"/>
                          </a:solidFill>
                          <a:latin typeface="メイリオ" panose="020B0604030504040204" pitchFamily="50" charset="-128"/>
                          <a:ea typeface="メイリオ" panose="020B0604030504040204" pitchFamily="50" charset="-128"/>
                          <a:cs typeface="+mn-cs"/>
                        </a:rPr>
                        <a:t>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特例水準</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メイリオ" panose="020B0604030504040204" pitchFamily="50" charset="-128"/>
                          <a:ea typeface="+mn-ea"/>
                          <a:cs typeface="+mn-cs"/>
                        </a:rPr>
                        <a:t>（連携Ｂ・Ｂ・Ｃ水準）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rowSpan="3">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kern="1200">
                          <a:latin typeface="メイリオ" panose="020B0604030504040204" pitchFamily="50" charset="-128"/>
                          <a:ea typeface="メイリオ" panose="020B0604030504040204" pitchFamily="50" charset="-128"/>
                        </a:rPr>
                        <a:t>1,860</a:t>
                      </a:r>
                      <a:r>
                        <a:rPr kumimoji="1" lang="ja-JP" altLang="en-US" sz="1400" kern="1200">
                          <a:latin typeface="メイリオ" panose="020B0604030504040204" pitchFamily="50" charset="-128"/>
                          <a:ea typeface="メイリオ" panose="020B0604030504040204" pitchFamily="50" charset="-128"/>
                        </a:rPr>
                        <a:t>時間</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858592954"/>
                  </a:ext>
                </a:extLst>
              </a:tr>
              <a:tr h="48768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algn="ctr" defTabSz="457200" rtl="0" eaLnBrk="1" latinLnBrk="0" hangingPunct="1">
                        <a:lnSpc>
                          <a:spcPct val="120000"/>
                        </a:lnSpc>
                      </a:pPr>
                      <a:r>
                        <a:rPr kumimoji="1" lang="ja-JP" altLang="en-US" sz="1400" b="0" kern="1200" dirty="0">
                          <a:solidFill>
                            <a:prstClr val="black"/>
                          </a:solidFill>
                          <a:latin typeface="メイリオ" panose="020B0604030504040204" pitchFamily="50" charset="-128"/>
                          <a:ea typeface="メイリオ" panose="020B0604030504040204" pitchFamily="50" charset="-128"/>
                          <a:cs typeface="+mn-cs"/>
                        </a:rPr>
                        <a:t>特例水準</a:t>
                      </a:r>
                      <a:endParaRPr kumimoji="1" lang="en-US" altLang="ja-JP" sz="1400" b="0" kern="1200" dirty="0">
                        <a:solidFill>
                          <a:prstClr val="black"/>
                        </a:solidFill>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（連携Ｂ・Ｂ・Ｃ水準）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400" b="0" kern="1200" dirty="0">
                          <a:solidFill>
                            <a:prstClr val="black"/>
                          </a:solidFill>
                          <a:latin typeface="メイリオ" panose="020B0604030504040204" pitchFamily="50" charset="-128"/>
                          <a:ea typeface="メイリオ" panose="020B0604030504040204" pitchFamily="50" charset="-128"/>
                          <a:cs typeface="+mn-cs"/>
                        </a:rPr>
                        <a:t>A</a:t>
                      </a:r>
                      <a:r>
                        <a:rPr kumimoji="1" lang="ja-JP" altLang="en-US" sz="1400" b="0" kern="1200" dirty="0">
                          <a:solidFill>
                            <a:prstClr val="black"/>
                          </a:solidFill>
                          <a:latin typeface="メイリオ" panose="020B0604030504040204" pitchFamily="50" charset="-128"/>
                          <a:ea typeface="メイリオ" panose="020B0604030504040204" pitchFamily="50" charset="-128"/>
                          <a:cs typeface="+mn-cs"/>
                        </a:rPr>
                        <a:t>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vMerge="1">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200" kern="1200">
                          <a:latin typeface="メイリオ" panose="020B0604030504040204" pitchFamily="50" charset="-128"/>
                          <a:ea typeface="メイリオ" panose="020B0604030504040204" pitchFamily="50" charset="-128"/>
                        </a:rPr>
                        <a:t>1,860</a:t>
                      </a:r>
                      <a:r>
                        <a:rPr kumimoji="1" lang="ja-JP" altLang="en-US" sz="1200" kern="1200">
                          <a:latin typeface="メイリオ" panose="020B0604030504040204" pitchFamily="50" charset="-128"/>
                          <a:ea typeface="メイリオ" panose="020B0604030504040204" pitchFamily="50" charset="-128"/>
                        </a:rPr>
                        <a:t>時間</a:t>
                      </a:r>
                      <a:endParaRPr kumimoji="1" lang="ja-JP" altLang="en-US" sz="1200" b="0" kern="1200">
                        <a:solidFill>
                          <a:prstClr val="black"/>
                        </a:solidFill>
                        <a:latin typeface="メイリオ" panose="020B0604030504040204" pitchFamily="50" charset="-128"/>
                        <a:ea typeface="メイリオ" panose="020B0604030504040204" pitchFamily="50" charset="-128"/>
                        <a:cs typeface="+mn-cs"/>
                      </a:endParaRPr>
                    </a:p>
                  </a:txBody>
                  <a:tcPr anchor="ctr">
                    <a:lnL>
                      <a:noFill/>
                    </a:lnL>
                    <a:lnR>
                      <a:noFill/>
                    </a:lnR>
                    <a:lnT>
                      <a:noFill/>
                    </a:lnT>
                    <a:lnB>
                      <a:noFill/>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3485071307"/>
                  </a:ext>
                </a:extLst>
              </a:tr>
              <a:tr h="487680">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algn="ctr" defTabSz="457200" rtl="0" eaLnBrk="1" latinLnBrk="0" hangingPunct="1">
                        <a:lnSpc>
                          <a:spcPct val="120000"/>
                        </a:lnSpc>
                      </a:pPr>
                      <a:r>
                        <a:rPr kumimoji="1" lang="ja-JP" altLang="en-US" sz="1400" b="0" kern="1200">
                          <a:solidFill>
                            <a:prstClr val="black"/>
                          </a:solidFill>
                          <a:latin typeface="メイリオ" panose="020B0604030504040204" pitchFamily="50" charset="-128"/>
                          <a:ea typeface="メイリオ" panose="020B0604030504040204" pitchFamily="50" charset="-128"/>
                          <a:cs typeface="+mn-cs"/>
                        </a:rPr>
                        <a:t>特例水準</a:t>
                      </a:r>
                      <a:endParaRPr kumimoji="1" lang="en-US" altLang="ja-JP" sz="1400" b="0" i="0" u="none" strike="noStrike" kern="1200" cap="none" spc="0" normalizeH="0" baseline="30000" noProof="0">
                        <a:ln>
                          <a:noFill/>
                        </a:ln>
                        <a:solidFill>
                          <a:prstClr val="black"/>
                        </a:solidFill>
                        <a:effectLst/>
                        <a:uLnTx/>
                        <a:uFillTx/>
                        <a:latin typeface="メイリオ" panose="020B0604030504040204" pitchFamily="50" charset="-128"/>
                        <a:ea typeface="+mn-ea"/>
                        <a:cs typeface="+mn-cs"/>
                      </a:endParaRPr>
                    </a:p>
                    <a:p>
                      <a:pPr marL="0" algn="ctr" defTabSz="457200" rtl="0" eaLnBrk="1" latinLnBrk="0" hangingPunct="1">
                        <a:lnSpc>
                          <a:spcPct val="120000"/>
                        </a:lnSpc>
                      </a:pPr>
                      <a:r>
                        <a:rPr kumimoji="1" lang="ja-JP" altLang="en-US" sz="800" b="0" kern="1200">
                          <a:solidFill>
                            <a:prstClr val="black"/>
                          </a:solidFill>
                          <a:latin typeface="メイリオ" panose="020B0604030504040204" pitchFamily="50" charset="-128"/>
                          <a:ea typeface="メイリオ" panose="020B0604030504040204" pitchFamily="50" charset="-128"/>
                          <a:cs typeface="+mn-cs"/>
                        </a:rPr>
                        <a:t>（</a:t>
                      </a:r>
                      <a:r>
                        <a:rPr lang="ja-JP" altLang="en-US" sz="800" b="0">
                          <a:solidFill>
                            <a:prstClr val="black"/>
                          </a:solidFill>
                          <a:latin typeface="メイリオ" panose="020B0604030504040204" pitchFamily="50" charset="-128"/>
                          <a:ea typeface="+mn-ea"/>
                        </a:rPr>
                        <a:t>連携Ｂ・Ｂ・Ｃ水準</a:t>
                      </a:r>
                      <a:r>
                        <a:rPr kumimoji="1" lang="ja-JP" altLang="en-US" sz="800" b="0" kern="1200">
                          <a:solidFill>
                            <a:prstClr val="black"/>
                          </a:solidFill>
                          <a:latin typeface="メイリオ" panose="020B0604030504040204" pitchFamily="50" charset="-128"/>
                          <a:ea typeface="メイリオ" panose="020B0604030504040204" pitchFamily="50" charset="-128"/>
                          <a:cs typeface="+mn-cs"/>
                        </a:rPr>
                        <a: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特例水準</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（連携Ｂ・Ｂ・Ｃ水準）</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vMerge="1">
                  <a:txBody>
                    <a:bodyPr/>
                    <a:lstStyle>
                      <a:lvl1pPr marL="0" algn="l" defTabSz="712716" rtl="0" eaLnBrk="1" latinLnBrk="0" hangingPunct="1">
                        <a:defRPr kumimoji="1" sz="1403" kern="1200">
                          <a:solidFill>
                            <a:schemeClr val="tx1"/>
                          </a:solidFill>
                          <a:latin typeface="Calibri" panose="020F0502020204030204"/>
                        </a:defRPr>
                      </a:lvl1pPr>
                      <a:lvl2pPr marL="356359" algn="l" defTabSz="712716" rtl="0" eaLnBrk="1" latinLnBrk="0" hangingPunct="1">
                        <a:defRPr kumimoji="1" sz="1403" kern="1200">
                          <a:solidFill>
                            <a:schemeClr val="tx1"/>
                          </a:solidFill>
                          <a:latin typeface="Calibri" panose="020F0502020204030204"/>
                        </a:defRPr>
                      </a:lvl2pPr>
                      <a:lvl3pPr marL="712716" algn="l" defTabSz="712716" rtl="0" eaLnBrk="1" latinLnBrk="0" hangingPunct="1">
                        <a:defRPr kumimoji="1" sz="1403" kern="1200">
                          <a:solidFill>
                            <a:schemeClr val="tx1"/>
                          </a:solidFill>
                          <a:latin typeface="Calibri" panose="020F0502020204030204"/>
                        </a:defRPr>
                      </a:lvl3pPr>
                      <a:lvl4pPr marL="1069075" algn="l" defTabSz="712716" rtl="0" eaLnBrk="1" latinLnBrk="0" hangingPunct="1">
                        <a:defRPr kumimoji="1" sz="1403" kern="1200">
                          <a:solidFill>
                            <a:schemeClr val="tx1"/>
                          </a:solidFill>
                          <a:latin typeface="Calibri" panose="020F0502020204030204"/>
                        </a:defRPr>
                      </a:lvl4pPr>
                      <a:lvl5pPr marL="1425433" algn="l" defTabSz="712716" rtl="0" eaLnBrk="1" latinLnBrk="0" hangingPunct="1">
                        <a:defRPr kumimoji="1" sz="1403" kern="1200">
                          <a:solidFill>
                            <a:schemeClr val="tx1"/>
                          </a:solidFill>
                          <a:latin typeface="Calibri" panose="020F0502020204030204"/>
                        </a:defRPr>
                      </a:lvl5pPr>
                      <a:lvl6pPr marL="1781792" algn="l" defTabSz="712716" rtl="0" eaLnBrk="1" latinLnBrk="0" hangingPunct="1">
                        <a:defRPr kumimoji="1" sz="1403" kern="1200">
                          <a:solidFill>
                            <a:schemeClr val="tx1"/>
                          </a:solidFill>
                          <a:latin typeface="Calibri" panose="020F0502020204030204"/>
                        </a:defRPr>
                      </a:lvl6pPr>
                      <a:lvl7pPr marL="2138149" algn="l" defTabSz="712716" rtl="0" eaLnBrk="1" latinLnBrk="0" hangingPunct="1">
                        <a:defRPr kumimoji="1" sz="1403" kern="1200">
                          <a:solidFill>
                            <a:schemeClr val="tx1"/>
                          </a:solidFill>
                          <a:latin typeface="Calibri" panose="020F0502020204030204"/>
                        </a:defRPr>
                      </a:lvl7pPr>
                      <a:lvl8pPr marL="2494508" algn="l" defTabSz="712716" rtl="0" eaLnBrk="1" latinLnBrk="0" hangingPunct="1">
                        <a:defRPr kumimoji="1" sz="1403" kern="1200">
                          <a:solidFill>
                            <a:schemeClr val="tx1"/>
                          </a:solidFill>
                          <a:latin typeface="Calibri" panose="020F0502020204030204"/>
                        </a:defRPr>
                      </a:lvl8pPr>
                      <a:lvl9pPr marL="2850866" algn="l" defTabSz="712716" rtl="0" eaLnBrk="1" latinLnBrk="0" hangingPunct="1">
                        <a:defRPr kumimoji="1" sz="1403" kern="1200">
                          <a:solidFill>
                            <a:schemeClr val="tx1"/>
                          </a:solidFill>
                          <a:latin typeface="Calibri" panose="020F0502020204030204"/>
                        </a:defRPr>
                      </a:lvl9pPr>
                    </a:lstStyle>
                    <a:p>
                      <a:pPr marL="0" algn="ctr" defTabSz="457200" rtl="0" eaLnBrk="1" latinLnBrk="0" hangingPunct="1">
                        <a:lnSpc>
                          <a:spcPct val="120000"/>
                        </a:lnSpc>
                      </a:pPr>
                      <a:r>
                        <a:rPr kumimoji="1" lang="en-US" altLang="ja-JP" sz="1200" kern="1200">
                          <a:latin typeface="メイリオ" panose="020B0604030504040204" pitchFamily="50" charset="-128"/>
                          <a:ea typeface="メイリオ" panose="020B0604030504040204" pitchFamily="50" charset="-128"/>
                        </a:rPr>
                        <a:t>1,860</a:t>
                      </a:r>
                      <a:r>
                        <a:rPr kumimoji="1" lang="ja-JP" altLang="en-US" sz="1200" kern="1200">
                          <a:latin typeface="メイリオ" panose="020B0604030504040204" pitchFamily="50" charset="-128"/>
                          <a:ea typeface="メイリオ" panose="020B0604030504040204" pitchFamily="50" charset="-128"/>
                        </a:rPr>
                        <a:t>時間</a:t>
                      </a:r>
                      <a:endParaRPr kumimoji="1" lang="ja-JP" altLang="en-US" sz="1200" b="0" kern="1200">
                        <a:solidFill>
                          <a:prstClr val="black"/>
                        </a:solidFill>
                        <a:latin typeface="メイリオ" panose="020B0604030504040204" pitchFamily="50" charset="-128"/>
                        <a:ea typeface="メイリオ" panose="020B0604030504040204" pitchFamily="50" charset="-128"/>
                        <a:cs typeface="+mn-cs"/>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84925288"/>
                  </a:ext>
                </a:extLst>
              </a:tr>
            </a:tbl>
          </a:graphicData>
        </a:graphic>
      </p:graphicFrame>
      <p:sp>
        <p:nvSpPr>
          <p:cNvPr id="13" name="テキスト ボックス 12">
            <a:extLst>
              <a:ext uri="{FF2B5EF4-FFF2-40B4-BE49-F238E27FC236}">
                <a16:creationId xmlns:a16="http://schemas.microsoft.com/office/drawing/2014/main" id="{3471197F-8946-4D48-B736-5DFED7F781B0}"/>
              </a:ext>
            </a:extLst>
          </p:cNvPr>
          <p:cNvSpPr txBox="1"/>
          <p:nvPr/>
        </p:nvSpPr>
        <p:spPr>
          <a:xfrm>
            <a:off x="459225" y="5557429"/>
            <a:ext cx="9181732" cy="683264"/>
          </a:xfrm>
          <a:prstGeom prst="rect">
            <a:avLst/>
          </a:prstGeom>
          <a:noFill/>
        </p:spPr>
        <p:txBody>
          <a:bodyPr wrap="square" rtlCol="0">
            <a:spAutoFit/>
          </a:bodyPr>
          <a:lstStyle/>
          <a:p>
            <a:pPr marL="268288" lvl="0" indent="-268288">
              <a:lnSpc>
                <a:spcPct val="120000"/>
              </a:lnSpc>
              <a:buClr>
                <a:srgbClr val="103185"/>
              </a:buClr>
              <a:defRPr/>
            </a:pPr>
            <a:r>
              <a:rPr kumimoji="1" lang="en-US" altLang="ja-JP" sz="1600" dirty="0">
                <a:solidFill>
                  <a:srgbClr val="000000"/>
                </a:solidFill>
              </a:rPr>
              <a:t>※</a:t>
            </a:r>
            <a:r>
              <a:rPr kumimoji="1" lang="ja-JP" altLang="en-US" sz="1600" dirty="0">
                <a:solidFill>
                  <a:srgbClr val="000000"/>
                </a:solidFill>
              </a:rPr>
              <a:t> </a:t>
            </a:r>
            <a:r>
              <a:rPr kumimoji="1" lang="ja-JP" altLang="en-US" sz="1600" dirty="0"/>
              <a:t>特例水準の医療機関とＡ水準の医療機関で勤務する場合でも、Ａ水準の医療機関は、自院での時間外・休日労働は自院の</a:t>
            </a:r>
            <a:r>
              <a:rPr kumimoji="1" lang="en-US" altLang="ja-JP" sz="1600" dirty="0">
                <a:solidFill>
                  <a:srgbClr val="000000"/>
                </a:solidFill>
              </a:rPr>
              <a:t>36</a:t>
            </a:r>
            <a:r>
              <a:rPr kumimoji="1" lang="ja-JP" altLang="en-US" sz="1600" dirty="0">
                <a:solidFill>
                  <a:srgbClr val="000000"/>
                </a:solidFill>
              </a:rPr>
              <a:t>協定の範囲内（特別延長時間の上限</a:t>
            </a:r>
            <a:r>
              <a:rPr kumimoji="1" lang="en-US" altLang="ja-JP" sz="1600" dirty="0">
                <a:solidFill>
                  <a:srgbClr val="000000"/>
                </a:solidFill>
              </a:rPr>
              <a:t>960</a:t>
            </a:r>
            <a:r>
              <a:rPr kumimoji="1" lang="ja-JP" altLang="en-US" sz="1600" dirty="0">
                <a:solidFill>
                  <a:srgbClr val="000000"/>
                </a:solidFill>
              </a:rPr>
              <a:t>時間）で行う必要があります。</a:t>
            </a:r>
            <a:endParaRPr kumimoji="1" lang="en-US" altLang="ja-JP" sz="1600" b="0" i="0" u="none" strike="noStrike" kern="1200" cap="none" spc="0" normalizeH="0" baseline="0" noProof="0" dirty="0">
              <a:ln>
                <a:noFill/>
              </a:ln>
              <a:solidFill>
                <a:srgbClr val="000000"/>
              </a:solidFill>
              <a:effectLst/>
              <a:uLnTx/>
              <a:uFillTx/>
              <a:latin typeface="Segoe UI"/>
              <a:ea typeface="メイリオ"/>
              <a:cs typeface="+mn-cs"/>
            </a:endParaRPr>
          </a:p>
        </p:txBody>
      </p:sp>
    </p:spTree>
    <p:extLst>
      <p:ext uri="{BB962C8B-B14F-4D97-AF65-F5344CB8AC3E}">
        <p14:creationId xmlns:p14="http://schemas.microsoft.com/office/powerpoint/2010/main" val="285087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2067339"/>
            <a:ext cx="7320382" cy="4194314"/>
          </a:xfrm>
        </p:spPr>
        <p:txBody>
          <a:bodyPr anchor="t">
            <a:noAutofit/>
          </a:bodyPr>
          <a:lstStyle/>
          <a:p>
            <a:pPr marL="0" indent="0">
              <a:lnSpc>
                <a:spcPct val="150000"/>
              </a:lnSpc>
              <a:buClr>
                <a:schemeClr val="tx1"/>
              </a:buClr>
              <a:buNone/>
              <a:tabLst>
                <a:tab pos="6638925" algn="l"/>
              </a:tabLst>
            </a:pPr>
            <a:r>
              <a:rPr lang="ja-JP" altLang="en-US" b="1" dirty="0">
                <a:solidFill>
                  <a:srgbClr val="000000"/>
                </a:solidFill>
              </a:rPr>
              <a:t>１．時間外労働の上限規制の概要</a:t>
            </a:r>
            <a:endParaRPr lang="en-US" altLang="ja-JP" b="1" dirty="0">
              <a:solidFill>
                <a:srgbClr val="000000"/>
              </a:solidFill>
            </a:endParaRPr>
          </a:p>
          <a:p>
            <a:pPr marL="0" indent="0">
              <a:lnSpc>
                <a:spcPct val="150000"/>
              </a:lnSpc>
              <a:buClr>
                <a:schemeClr val="tx1"/>
              </a:buClr>
              <a:buNone/>
              <a:tabLst>
                <a:tab pos="6638925" algn="l"/>
              </a:tabLst>
            </a:pPr>
            <a:endParaRPr lang="en-US" altLang="ja-JP" b="1" dirty="0"/>
          </a:p>
          <a:p>
            <a:pPr marL="0" indent="0">
              <a:lnSpc>
                <a:spcPts val="1600"/>
              </a:lnSpc>
              <a:buClr>
                <a:schemeClr val="tx1"/>
              </a:buClr>
              <a:buNone/>
              <a:tabLst>
                <a:tab pos="6638925" algn="l"/>
              </a:tabLst>
            </a:pPr>
            <a:endParaRPr lang="en-US" altLang="ja-JP" b="1"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u="dashHeavy" baseline="40000" dirty="0"/>
          </a:p>
        </p:txBody>
      </p:sp>
    </p:spTree>
    <p:extLst>
      <p:ext uri="{BB962C8B-B14F-4D97-AF65-F5344CB8AC3E}">
        <p14:creationId xmlns:p14="http://schemas.microsoft.com/office/powerpoint/2010/main" val="2661824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医師の時間外労働の上限規制に関する</a:t>
            </a:r>
            <a:r>
              <a:rPr lang="en-US" altLang="ja-JP" sz="1800" dirty="0"/>
              <a:t>Q</a:t>
            </a:r>
            <a:r>
              <a:rPr lang="ja-JP" altLang="en-US" sz="1800" dirty="0"/>
              <a:t>＆</a:t>
            </a:r>
            <a:r>
              <a:rPr lang="en-US" altLang="ja-JP" sz="1800" dirty="0"/>
              <a:t>A</a:t>
            </a:r>
            <a:r>
              <a:rPr lang="ja-JP" altLang="en-US" sz="1800" dirty="0"/>
              <a:t>について</a:t>
            </a:r>
            <a:endParaRPr kumimoji="1" lang="ja-JP" altLang="en-US" sz="1800" dirty="0"/>
          </a:p>
        </p:txBody>
      </p:sp>
      <p:sp>
        <p:nvSpPr>
          <p:cNvPr id="9" name="テキスト ボックス 8">
            <a:extLst>
              <a:ext uri="{FF2B5EF4-FFF2-40B4-BE49-F238E27FC236}">
                <a16:creationId xmlns:a16="http://schemas.microsoft.com/office/drawing/2014/main" id="{A260DC15-FD82-44C0-8B22-1B4D21168849}"/>
              </a:ext>
            </a:extLst>
          </p:cNvPr>
          <p:cNvSpPr txBox="1"/>
          <p:nvPr/>
        </p:nvSpPr>
        <p:spPr>
          <a:xfrm>
            <a:off x="258604" y="1601146"/>
            <a:ext cx="9649072" cy="1785104"/>
          </a:xfrm>
          <a:prstGeom prst="rect">
            <a:avLst/>
          </a:prstGeom>
          <a:noFill/>
        </p:spPr>
        <p:txBody>
          <a:bodyPr wrap="square" lIns="91440" tIns="45720" rIns="91440" bIns="45720" rtlCol="0" anchor="t">
            <a:spAutoFit/>
          </a:bodyPr>
          <a:lstStyle/>
          <a:p>
            <a:pPr>
              <a:spcBef>
                <a:spcPts val="600"/>
              </a:spcBef>
              <a:spcAft>
                <a:spcPts val="600"/>
              </a:spcAft>
              <a:defRPr/>
            </a:pPr>
            <a:r>
              <a:rPr lang="ja-JP" altLang="en-US" sz="1600" dirty="0">
                <a:solidFill>
                  <a:srgbClr val="000000"/>
                </a:solidFill>
                <a:latin typeface="Segoe UI"/>
                <a:ea typeface="メイリオ"/>
                <a:cs typeface="Segoe UI"/>
              </a:rPr>
              <a:t>●労働時間の通算は、医師の自己申告等に基づき行います。</a:t>
            </a:r>
          </a:p>
          <a:p>
            <a:pPr marL="114300" indent="-114300">
              <a:spcBef>
                <a:spcPts val="600"/>
              </a:spcBef>
              <a:spcAft>
                <a:spcPts val="600"/>
              </a:spcAft>
              <a:defRPr/>
            </a:pPr>
            <a:r>
              <a:rPr lang="ja-JP" altLang="en-US" sz="1600" dirty="0">
                <a:solidFill>
                  <a:srgbClr val="000000"/>
                </a:solidFill>
                <a:latin typeface="Segoe UI"/>
                <a:ea typeface="メイリオ"/>
                <a:cs typeface="Segoe UI"/>
              </a:rPr>
              <a:t>●適切な労務管理が行われるよう、医療機関においては、副業・兼業先における勤務予定や労働時間を把握するためのルールや手続きを明確化することが必要です。</a:t>
            </a:r>
          </a:p>
          <a:p>
            <a:pPr marL="114300" indent="-114300">
              <a:spcBef>
                <a:spcPts val="600"/>
              </a:spcBef>
              <a:spcAft>
                <a:spcPts val="600"/>
              </a:spcAft>
              <a:defRPr/>
            </a:pPr>
            <a:r>
              <a:rPr lang="ja-JP" altLang="en-US" sz="1600" dirty="0">
                <a:solidFill>
                  <a:srgbClr val="000000"/>
                </a:solidFill>
                <a:latin typeface="Segoe UI"/>
                <a:ea typeface="メイリオ"/>
                <a:cs typeface="Segoe UI"/>
              </a:rPr>
              <a:t>●具体的な労働時間の通算方法や、副業・兼業を把握するためのルールや手続きについては、</a:t>
            </a:r>
          </a:p>
          <a:p>
            <a:pPr marL="114300" indent="-114300">
              <a:spcBef>
                <a:spcPts val="600"/>
              </a:spcBef>
              <a:spcAft>
                <a:spcPts val="600"/>
              </a:spcAft>
              <a:defRPr/>
            </a:pPr>
            <a:r>
              <a:rPr lang="ja-JP" altLang="en-US" sz="1600" dirty="0">
                <a:solidFill>
                  <a:srgbClr val="000000"/>
                </a:solidFill>
                <a:latin typeface="Segoe UI"/>
                <a:ea typeface="メイリオ"/>
                <a:cs typeface="Segoe UI"/>
              </a:rPr>
              <a:t>　　⇒「副業・兼業の促進に関するガイドライン」を参照ください。</a:t>
            </a:r>
            <a:endParaRPr lang="ja-JP" dirty="0">
              <a:cs typeface="Segoe UI"/>
            </a:endParaRPr>
          </a:p>
        </p:txBody>
      </p:sp>
      <p:pic>
        <p:nvPicPr>
          <p:cNvPr id="4" name="図 5" descr="グラフィカル ユーザー インターフェイス, テキスト&#10;&#10;説明は自動で生成されたものです">
            <a:extLst>
              <a:ext uri="{FF2B5EF4-FFF2-40B4-BE49-F238E27FC236}">
                <a16:creationId xmlns:a16="http://schemas.microsoft.com/office/drawing/2014/main" id="{19445C8C-ED48-C4A7-CD68-9EB5A4F31B5A}"/>
              </a:ext>
            </a:extLst>
          </p:cNvPr>
          <p:cNvPicPr>
            <a:picLocks noChangeAspect="1"/>
          </p:cNvPicPr>
          <p:nvPr/>
        </p:nvPicPr>
        <p:blipFill>
          <a:blip r:embed="rId2"/>
          <a:stretch>
            <a:fillRect/>
          </a:stretch>
        </p:blipFill>
        <p:spPr>
          <a:xfrm>
            <a:off x="362164" y="3617964"/>
            <a:ext cx="4720976" cy="3021105"/>
          </a:xfrm>
          <a:prstGeom prst="rect">
            <a:avLst/>
          </a:prstGeom>
        </p:spPr>
      </p:pic>
      <p:sp>
        <p:nvSpPr>
          <p:cNvPr id="8" name="テキスト ボックス 7">
            <a:extLst>
              <a:ext uri="{FF2B5EF4-FFF2-40B4-BE49-F238E27FC236}">
                <a16:creationId xmlns:a16="http://schemas.microsoft.com/office/drawing/2014/main" id="{06F19638-01D9-8F4A-8157-B97C3B5F3E84}"/>
              </a:ext>
            </a:extLst>
          </p:cNvPr>
          <p:cNvSpPr txBox="1"/>
          <p:nvPr/>
        </p:nvSpPr>
        <p:spPr>
          <a:xfrm>
            <a:off x="5198203" y="3904182"/>
            <a:ext cx="4455558" cy="8527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buClr>
                <a:schemeClr val="tx2"/>
              </a:buClr>
              <a:buChar char="•"/>
            </a:pPr>
            <a:r>
              <a:rPr kumimoji="1" lang="ja-JP" sz="1670" b="1" dirty="0">
                <a:latin typeface="Meiryo"/>
                <a:ea typeface="Meiryo"/>
              </a:rPr>
              <a:t>厚生労働省ホームページ　＞　副業・兼業</a:t>
            </a:r>
            <a:br>
              <a:rPr kumimoji="1" lang="en-US" altLang="ja-JP" sz="1250" b="1" dirty="0">
                <a:latin typeface="Meiryo"/>
                <a:ea typeface="Meiryo"/>
              </a:rPr>
            </a:br>
            <a:r>
              <a:rPr kumimoji="1" lang="en-US" altLang="ja-JP" sz="1250" dirty="0">
                <a:latin typeface="メイリオ"/>
                <a:hlinkClick r:id="rId3"/>
              </a:rPr>
              <a:t>https://www.mhlw.go.jp/stf/seisakunitsuite/bunya/0000192188.html</a:t>
            </a:r>
          </a:p>
        </p:txBody>
      </p:sp>
      <p:pic>
        <p:nvPicPr>
          <p:cNvPr id="13" name="図 13" descr="QR コード&#10;&#10;説明は自動で生成されたものです">
            <a:extLst>
              <a:ext uri="{FF2B5EF4-FFF2-40B4-BE49-F238E27FC236}">
                <a16:creationId xmlns:a16="http://schemas.microsoft.com/office/drawing/2014/main" id="{0A20A0F5-8A58-9ADD-BA72-E1D904847FB9}"/>
              </a:ext>
            </a:extLst>
          </p:cNvPr>
          <p:cNvPicPr>
            <a:picLocks noChangeAspect="1"/>
          </p:cNvPicPr>
          <p:nvPr/>
        </p:nvPicPr>
        <p:blipFill>
          <a:blip r:embed="rId4"/>
          <a:stretch>
            <a:fillRect/>
          </a:stretch>
        </p:blipFill>
        <p:spPr>
          <a:xfrm>
            <a:off x="7425982" y="4906775"/>
            <a:ext cx="1520687" cy="1479588"/>
          </a:xfrm>
          <a:prstGeom prst="rect">
            <a:avLst/>
          </a:prstGeom>
        </p:spPr>
      </p:pic>
      <p:sp>
        <p:nvSpPr>
          <p:cNvPr id="10"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820138"/>
            <a:ext cx="9905999" cy="521645"/>
          </a:xfrm>
        </p:spPr>
        <p:txBody>
          <a:bodyPr anchor="b"/>
          <a:lstStyle/>
          <a:p>
            <a:pPr>
              <a:lnSpc>
                <a:spcPct val="100000"/>
              </a:lnSpc>
              <a:spcBef>
                <a:spcPts val="0"/>
              </a:spcBef>
              <a:spcAft>
                <a:spcPts val="0"/>
              </a:spcAft>
            </a:pPr>
            <a:r>
              <a:rPr lang="en-US" altLang="ja-JP" sz="1500" dirty="0"/>
              <a:t>【</a:t>
            </a:r>
            <a:r>
              <a:rPr lang="ja-JP" altLang="en-US" sz="1500" dirty="0"/>
              <a:t>参考</a:t>
            </a:r>
            <a:r>
              <a:rPr lang="en-US" altLang="ja-JP" sz="1500" dirty="0"/>
              <a:t>】</a:t>
            </a:r>
            <a:r>
              <a:rPr lang="ja-JP" altLang="en-US" sz="1500" dirty="0"/>
              <a:t>副業・兼業を行った場合の労働時間の通算について</a:t>
            </a:r>
            <a:endParaRPr lang="en-US" altLang="ja-JP" sz="1500" dirty="0"/>
          </a:p>
        </p:txBody>
      </p:sp>
    </p:spTree>
    <p:extLst>
      <p:ext uri="{BB962C8B-B14F-4D97-AF65-F5344CB8AC3E}">
        <p14:creationId xmlns:p14="http://schemas.microsoft.com/office/powerpoint/2010/main" val="180612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354752" y="2305878"/>
            <a:ext cx="7320382" cy="844826"/>
          </a:xfrm>
        </p:spPr>
        <p:txBody>
          <a:bodyPr anchor="t">
            <a:noAutofit/>
          </a:bodyPr>
          <a:lstStyle/>
          <a:p>
            <a:pPr marL="0" indent="0">
              <a:lnSpc>
                <a:spcPct val="150000"/>
              </a:lnSpc>
              <a:buClr>
                <a:schemeClr val="tx1"/>
              </a:buClr>
              <a:buNone/>
              <a:tabLst>
                <a:tab pos="6638925" algn="l"/>
              </a:tabLst>
            </a:pPr>
            <a:r>
              <a:rPr lang="ja-JP" altLang="en-US" sz="2800" b="1" dirty="0">
                <a:solidFill>
                  <a:srgbClr val="000000"/>
                </a:solidFill>
              </a:rPr>
              <a:t>　　ご清聴ありがとうございました</a:t>
            </a:r>
            <a:endParaRPr lang="en-US" altLang="ja-JP" sz="2800" dirty="0"/>
          </a:p>
          <a:p>
            <a:pPr marL="0" indent="0">
              <a:lnSpc>
                <a:spcPts val="1600"/>
              </a:lnSpc>
              <a:buClrTx/>
              <a:buNone/>
              <a:tabLst>
                <a:tab pos="6638925" algn="l"/>
              </a:tabLst>
            </a:pPr>
            <a:endParaRPr lang="en-US" altLang="ja-JP" sz="2800" dirty="0"/>
          </a:p>
          <a:p>
            <a:pPr marL="0" indent="0">
              <a:lnSpc>
                <a:spcPts val="1600"/>
              </a:lnSpc>
              <a:buClrTx/>
              <a:buNone/>
              <a:tabLst>
                <a:tab pos="6638925" algn="l"/>
              </a:tabLst>
            </a:pPr>
            <a:endParaRPr lang="en-US" altLang="ja-JP" sz="2800" u="dashHeavy" baseline="40000" dirty="0"/>
          </a:p>
        </p:txBody>
      </p:sp>
      <p:pic>
        <p:nvPicPr>
          <p:cNvPr id="4" name="図 3" descr="持つ, 男, 電話, 表示 が含まれている画像&#10;&#10;自動的に生成された説明">
            <a:extLst>
              <a:ext uri="{FF2B5EF4-FFF2-40B4-BE49-F238E27FC236}">
                <a16:creationId xmlns:a16="http://schemas.microsoft.com/office/drawing/2014/main" id="{5122D6E3-061F-CA11-AE7C-35309CB2CDB1}"/>
              </a:ext>
            </a:extLst>
          </p:cNvPr>
          <p:cNvPicPr>
            <a:picLocks noChangeAspect="1"/>
          </p:cNvPicPr>
          <p:nvPr/>
        </p:nvPicPr>
        <p:blipFill>
          <a:blip r:embed="rId2"/>
          <a:stretch>
            <a:fillRect/>
          </a:stretch>
        </p:blipFill>
        <p:spPr>
          <a:xfrm>
            <a:off x="4455123" y="3653131"/>
            <a:ext cx="3119639" cy="1898038"/>
          </a:xfrm>
          <a:prstGeom prst="rect">
            <a:avLst/>
          </a:prstGeom>
        </p:spPr>
      </p:pic>
    </p:spTree>
    <p:extLst>
      <p:ext uri="{BB962C8B-B14F-4D97-AF65-F5344CB8AC3E}">
        <p14:creationId xmlns:p14="http://schemas.microsoft.com/office/powerpoint/2010/main" val="405531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ja-JP" altLang="en-US" sz="1800" dirty="0"/>
              <a:t>１．制度概要　時間外労働の上限規制の概要</a:t>
            </a:r>
          </a:p>
        </p:txBody>
      </p:sp>
      <p:sp>
        <p:nvSpPr>
          <p:cNvPr id="9"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819056"/>
            <a:ext cx="9905999" cy="2131958"/>
          </a:xfrm>
        </p:spPr>
        <p:txBody>
          <a:bodyPr anchor="b"/>
          <a:lstStyle/>
          <a:p>
            <a:pPr>
              <a:spcAft>
                <a:spcPts val="600"/>
              </a:spcAft>
            </a:pPr>
            <a:r>
              <a:rPr lang="ja-JP" altLang="en-US" sz="1477" dirty="0"/>
              <a:t>働き方改革を推進するための関係法律の整備に関する法律（平成</a:t>
            </a:r>
            <a:r>
              <a:rPr lang="en-US" altLang="ja-JP" sz="1477" dirty="0"/>
              <a:t>30</a:t>
            </a:r>
            <a:r>
              <a:rPr lang="ja-JP" altLang="en-US" sz="1477" dirty="0"/>
              <a:t>年法律第</a:t>
            </a:r>
            <a:r>
              <a:rPr lang="en-US" altLang="ja-JP" sz="1477" dirty="0"/>
              <a:t>71</a:t>
            </a:r>
            <a:r>
              <a:rPr lang="ja-JP" altLang="en-US" sz="1477" dirty="0"/>
              <a:t>号）により改正された労働基準法（昭和</a:t>
            </a:r>
            <a:r>
              <a:rPr lang="en-US" altLang="ja-JP" sz="1477" dirty="0"/>
              <a:t>22</a:t>
            </a:r>
            <a:r>
              <a:rPr lang="ja-JP" altLang="en-US" sz="1477" dirty="0"/>
              <a:t>年法律第</a:t>
            </a:r>
            <a:r>
              <a:rPr lang="en-US" altLang="ja-JP" sz="1477" dirty="0"/>
              <a:t>49</a:t>
            </a:r>
            <a:r>
              <a:rPr lang="ja-JP" altLang="en-US" sz="1477" dirty="0"/>
              <a:t>号）において、時間外労働の上限は、</a:t>
            </a:r>
            <a:r>
              <a:rPr lang="ja-JP" altLang="en-US" sz="1477" b="1" dirty="0"/>
              <a:t>原則として</a:t>
            </a:r>
            <a:r>
              <a:rPr lang="ja-JP" altLang="en-US" sz="1477" b="1" u="sng" dirty="0"/>
              <a:t>月</a:t>
            </a:r>
            <a:r>
              <a:rPr lang="en-US" altLang="ja-JP" sz="1477" b="1" u="sng" dirty="0"/>
              <a:t>45</a:t>
            </a:r>
            <a:r>
              <a:rPr lang="ja-JP" altLang="en-US" sz="1477" b="1" u="sng" dirty="0"/>
              <a:t>時間</a:t>
            </a:r>
            <a:r>
              <a:rPr lang="ja-JP" altLang="en-US" sz="1477" b="1" dirty="0"/>
              <a:t>、</a:t>
            </a:r>
            <a:r>
              <a:rPr lang="ja-JP" altLang="en-US" sz="1477" b="1" u="sng" dirty="0"/>
              <a:t>年</a:t>
            </a:r>
            <a:r>
              <a:rPr lang="en-US" altLang="ja-JP" sz="1477" b="1" u="sng" dirty="0"/>
              <a:t>360</a:t>
            </a:r>
            <a:r>
              <a:rPr lang="ja-JP" altLang="en-US" sz="1477" b="1" u="sng" dirty="0"/>
              <a:t>時間</a:t>
            </a:r>
            <a:r>
              <a:rPr lang="ja-JP" altLang="en-US" sz="1477" dirty="0"/>
              <a:t>（限度時間）とされ、</a:t>
            </a:r>
            <a:r>
              <a:rPr lang="ja-JP" altLang="en-US" sz="1477" b="1" dirty="0"/>
              <a:t>臨時的な特別な事情がある場合でも</a:t>
            </a:r>
            <a:r>
              <a:rPr lang="ja-JP" altLang="en-US" sz="1477" b="1" u="sng" dirty="0"/>
              <a:t>年</a:t>
            </a:r>
            <a:r>
              <a:rPr lang="en-US" altLang="ja-JP" sz="1477" b="1" u="sng" dirty="0"/>
              <a:t>720</a:t>
            </a:r>
            <a:r>
              <a:rPr lang="ja-JP" altLang="en-US" sz="1477" b="1" u="sng" dirty="0"/>
              <a:t>時間</a:t>
            </a:r>
            <a:r>
              <a:rPr lang="ja-JP" altLang="en-US" sz="1477" b="1" dirty="0"/>
              <a:t>、</a:t>
            </a:r>
            <a:r>
              <a:rPr lang="ja-JP" altLang="en-US" sz="1477" b="1" u="sng" dirty="0"/>
              <a:t>単月</a:t>
            </a:r>
            <a:r>
              <a:rPr lang="en-US" altLang="ja-JP" sz="1477" b="1" u="sng" dirty="0"/>
              <a:t>100</a:t>
            </a:r>
            <a:r>
              <a:rPr lang="ja-JP" altLang="en-US" sz="1477" b="1" u="sng" dirty="0"/>
              <a:t>時間未満（休日労働含む）</a:t>
            </a:r>
            <a:r>
              <a:rPr lang="ja-JP" altLang="en-US" sz="1477" b="1" dirty="0"/>
              <a:t>、</a:t>
            </a:r>
            <a:r>
              <a:rPr lang="ja-JP" altLang="en-US" sz="1477" b="1" u="sng" dirty="0"/>
              <a:t>複数月平均</a:t>
            </a:r>
            <a:r>
              <a:rPr lang="en-US" altLang="ja-JP" sz="1477" b="1" u="sng" dirty="0"/>
              <a:t>80</a:t>
            </a:r>
            <a:r>
              <a:rPr lang="ja-JP" altLang="en-US" sz="1477" b="1" u="sng" dirty="0"/>
              <a:t>時間以内（休日労働含む）</a:t>
            </a:r>
            <a:r>
              <a:rPr lang="ja-JP" altLang="en-US" sz="1477" dirty="0"/>
              <a:t>とされました。</a:t>
            </a:r>
            <a:endParaRPr lang="en-US" altLang="ja-JP" sz="1477" dirty="0"/>
          </a:p>
          <a:p>
            <a:pPr>
              <a:spcBef>
                <a:spcPts val="0"/>
              </a:spcBef>
              <a:spcAft>
                <a:spcPts val="600"/>
              </a:spcAft>
            </a:pPr>
            <a:r>
              <a:rPr lang="en-US" altLang="ja-JP" dirty="0"/>
              <a:t>※</a:t>
            </a:r>
            <a:r>
              <a:rPr lang="ja-JP" altLang="en-US" dirty="0"/>
              <a:t>限度時間を超えて時間外労働を延長できるのは年６か月が限度</a:t>
            </a:r>
            <a:endParaRPr lang="en-US" altLang="ja-JP" dirty="0"/>
          </a:p>
          <a:p>
            <a:pPr>
              <a:spcBef>
                <a:spcPts val="0"/>
              </a:spcBef>
            </a:pPr>
            <a:r>
              <a:rPr lang="en-US" altLang="ja-JP" dirty="0"/>
              <a:t>※</a:t>
            </a:r>
            <a:r>
              <a:rPr lang="ja-JP" altLang="en-US" dirty="0"/>
              <a:t>医業に従事する医師：令和６年３月</a:t>
            </a:r>
            <a:r>
              <a:rPr lang="en-US" altLang="ja-JP" dirty="0"/>
              <a:t>31</a:t>
            </a:r>
            <a:r>
              <a:rPr lang="ja-JP" altLang="en-US" dirty="0"/>
              <a:t>日まで適用猶予あり、特定医師には令和６年４月１日以降特例あり</a:t>
            </a:r>
            <a:endParaRPr lang="en-US" altLang="ja-JP" dirty="0"/>
          </a:p>
        </p:txBody>
      </p:sp>
      <p:sp>
        <p:nvSpPr>
          <p:cNvPr id="10" name="AutoShape 12">
            <a:extLst>
              <a:ext uri="{FF2B5EF4-FFF2-40B4-BE49-F238E27FC236}">
                <a16:creationId xmlns:a16="http://schemas.microsoft.com/office/drawing/2014/main" id="{B8C1EFA0-4C52-4B09-9F83-80EFE69563F3}"/>
              </a:ext>
            </a:extLst>
          </p:cNvPr>
          <p:cNvSpPr>
            <a:spLocks noChangeArrowheads="1"/>
          </p:cNvSpPr>
          <p:nvPr/>
        </p:nvSpPr>
        <p:spPr bwMode="auto">
          <a:xfrm>
            <a:off x="2707857" y="3068960"/>
            <a:ext cx="3922832" cy="435755"/>
          </a:xfrm>
          <a:prstGeom prst="roundRect">
            <a:avLst>
              <a:gd name="adj" fmla="val 16667"/>
            </a:avLst>
          </a:prstGeom>
          <a:solidFill>
            <a:schemeClr val="accent5"/>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0" marR="0" lvl="0" indent="0" algn="ctr" defTabSz="811923" rtl="0" eaLnBrk="1" fontAlgn="auto" latinLnBrk="0" hangingPunct="1">
              <a:lnSpc>
                <a:spcPct val="150000"/>
              </a:lnSpc>
              <a:spcBef>
                <a:spcPts val="0"/>
              </a:spcBef>
              <a:spcAft>
                <a:spcPts val="0"/>
              </a:spcAft>
              <a:buClrTx/>
              <a:buSzTx/>
              <a:buFontTx/>
              <a:buNone/>
              <a:tabLst/>
              <a:defRPr/>
            </a:pPr>
            <a:r>
              <a:rPr kumimoji="0" lang="ja-JP" altLang="en-US" sz="1598"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Arial" pitchFamily="34" charset="0"/>
              </a:rPr>
              <a:t>時間外労働の上限規制のイメージ</a:t>
            </a:r>
          </a:p>
        </p:txBody>
      </p:sp>
      <p:grpSp>
        <p:nvGrpSpPr>
          <p:cNvPr id="11" name="グループ化 10">
            <a:extLst>
              <a:ext uri="{FF2B5EF4-FFF2-40B4-BE49-F238E27FC236}">
                <a16:creationId xmlns:a16="http://schemas.microsoft.com/office/drawing/2014/main" id="{31D443CD-06A8-46F6-8128-D5AFCAA25CD4}"/>
              </a:ext>
            </a:extLst>
          </p:cNvPr>
          <p:cNvGrpSpPr/>
          <p:nvPr/>
        </p:nvGrpSpPr>
        <p:grpSpPr>
          <a:xfrm>
            <a:off x="274139" y="4270471"/>
            <a:ext cx="4395134" cy="2249735"/>
            <a:chOff x="50729" y="3533206"/>
            <a:chExt cx="4505047" cy="1945375"/>
          </a:xfrm>
        </p:grpSpPr>
        <p:pic>
          <p:nvPicPr>
            <p:cNvPr id="12" name="Picture 2">
              <a:extLst>
                <a:ext uri="{FF2B5EF4-FFF2-40B4-BE49-F238E27FC236}">
                  <a16:creationId xmlns:a16="http://schemas.microsoft.com/office/drawing/2014/main" id="{4704084D-9C75-4384-86FA-1E1FB9CDF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64" y="3702890"/>
              <a:ext cx="2526224" cy="137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a:extLst>
                <a:ext uri="{FF2B5EF4-FFF2-40B4-BE49-F238E27FC236}">
                  <a16:creationId xmlns:a16="http://schemas.microsoft.com/office/drawing/2014/main" id="{54F7E6AC-5FF5-48BD-8599-85898CBFF760}"/>
                </a:ext>
              </a:extLst>
            </p:cNvPr>
            <p:cNvSpPr/>
            <p:nvPr/>
          </p:nvSpPr>
          <p:spPr>
            <a:xfrm>
              <a:off x="77416" y="4209054"/>
              <a:ext cx="975320" cy="46987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rPr>
                <a:t>限度時間</a:t>
              </a:r>
              <a:endParaRPr kumimoji="1" lang="en-US" altLang="ja-JP" sz="1015"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１か月４５時間</a:t>
              </a:r>
              <a:endParaRPr kumimoji="1" lang="en-US" altLang="ja-JP"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１年３６０時間など</a:t>
              </a:r>
              <a:endParaRPr kumimoji="1" lang="en-US" altLang="ja-JP"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CDA2CD45-C6D4-4B44-837E-3E8BE5C48DF0}"/>
                </a:ext>
              </a:extLst>
            </p:cNvPr>
            <p:cNvSpPr/>
            <p:nvPr/>
          </p:nvSpPr>
          <p:spPr>
            <a:xfrm>
              <a:off x="50729" y="4845546"/>
              <a:ext cx="1026203" cy="4242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rPr>
                <a:t>法定労働時間</a:t>
              </a:r>
              <a:endParaRPr kumimoji="1" lang="en-US" altLang="ja-JP" sz="1015"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１日８時間</a:t>
              </a:r>
              <a:endParaRPr kumimoji="1" lang="en-US" altLang="ja-JP"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１週４０時間　　　　　　　　　　　　　　　</a:t>
              </a:r>
              <a:endParaRPr kumimoji="1" lang="en-US" altLang="ja-JP" sz="969" b="0"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p:txBody>
        </p:sp>
        <p:sp>
          <p:nvSpPr>
            <p:cNvPr id="15" name="右中かっこ 14">
              <a:extLst>
                <a:ext uri="{FF2B5EF4-FFF2-40B4-BE49-F238E27FC236}">
                  <a16:creationId xmlns:a16="http://schemas.microsoft.com/office/drawing/2014/main" id="{9E0581BB-D632-4791-B863-3B03DDB155DF}"/>
                </a:ext>
              </a:extLst>
            </p:cNvPr>
            <p:cNvSpPr/>
            <p:nvPr/>
          </p:nvSpPr>
          <p:spPr>
            <a:xfrm flipH="1">
              <a:off x="1020140" y="4203678"/>
              <a:ext cx="45719" cy="469876"/>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6" name="右中かっこ 15">
              <a:extLst>
                <a:ext uri="{FF2B5EF4-FFF2-40B4-BE49-F238E27FC236}">
                  <a16:creationId xmlns:a16="http://schemas.microsoft.com/office/drawing/2014/main" id="{4AFEF55C-1C50-4114-82ED-692CF46E7C01}"/>
                </a:ext>
              </a:extLst>
            </p:cNvPr>
            <p:cNvSpPr/>
            <p:nvPr/>
          </p:nvSpPr>
          <p:spPr>
            <a:xfrm flipH="1">
              <a:off x="1020140" y="4678931"/>
              <a:ext cx="45719" cy="469876"/>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7" name="右中かっこ 16">
              <a:extLst>
                <a:ext uri="{FF2B5EF4-FFF2-40B4-BE49-F238E27FC236}">
                  <a16:creationId xmlns:a16="http://schemas.microsoft.com/office/drawing/2014/main" id="{42C62A0E-9615-4431-8A4E-1FB2462AD47A}"/>
                </a:ext>
              </a:extLst>
            </p:cNvPr>
            <p:cNvSpPr/>
            <p:nvPr/>
          </p:nvSpPr>
          <p:spPr>
            <a:xfrm>
              <a:off x="3656858" y="3776653"/>
              <a:ext cx="91309" cy="914312"/>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2E271412-111B-479A-A502-F3457348B7C7}"/>
                </a:ext>
              </a:extLst>
            </p:cNvPr>
            <p:cNvSpPr/>
            <p:nvPr/>
          </p:nvSpPr>
          <p:spPr>
            <a:xfrm>
              <a:off x="3728866" y="4058158"/>
              <a:ext cx="826910" cy="3258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特別条項</a:t>
              </a:r>
              <a:endParaRPr kumimoji="1" lang="en-US" altLang="ja-JP" sz="1108" b="0" i="0" u="none" strike="noStrike" kern="1200" cap="none" spc="0" normalizeH="0" baseline="0" noProof="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上限なし</a:t>
              </a:r>
              <a:endParaRPr kumimoji="1" lang="en-US" altLang="ja-JP" sz="1015" b="0" i="0" u="none" strike="noStrike" kern="1200" cap="none" spc="0" normalizeH="0" baseline="0" noProof="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sp>
          <p:nvSpPr>
            <p:cNvPr id="19" name="正方形/長方形 18">
              <a:extLst>
                <a:ext uri="{FF2B5EF4-FFF2-40B4-BE49-F238E27FC236}">
                  <a16:creationId xmlns:a16="http://schemas.microsoft.com/office/drawing/2014/main" id="{8DEB2C25-969A-496E-A1BC-B90A91183016}"/>
                </a:ext>
              </a:extLst>
            </p:cNvPr>
            <p:cNvSpPr/>
            <p:nvPr/>
          </p:nvSpPr>
          <p:spPr>
            <a:xfrm>
              <a:off x="2432722" y="3533206"/>
              <a:ext cx="1224136" cy="15756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年間６か月まで</a:t>
              </a:r>
              <a:endParaRPr kumimoji="1" lang="en-US" altLang="ja-JP" sz="1108"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endParaRPr>
            </a:p>
          </p:txBody>
        </p:sp>
        <p:sp>
          <p:nvSpPr>
            <p:cNvPr id="20" name="正方形/長方形 19">
              <a:extLst>
                <a:ext uri="{FF2B5EF4-FFF2-40B4-BE49-F238E27FC236}">
                  <a16:creationId xmlns:a16="http://schemas.microsoft.com/office/drawing/2014/main" id="{F2D5AE20-BB87-4BC2-8C3A-84D43B3FFD56}"/>
                </a:ext>
              </a:extLst>
            </p:cNvPr>
            <p:cNvSpPr/>
            <p:nvPr/>
          </p:nvSpPr>
          <p:spPr>
            <a:xfrm>
              <a:off x="1893274" y="5269774"/>
              <a:ext cx="1181914" cy="208807"/>
            </a:xfrm>
            <a:prstGeom prst="rect">
              <a:avLst/>
            </a:prstGeom>
            <a:ln w="12700">
              <a:noFill/>
            </a:ln>
          </p:spPr>
          <p:txBody>
            <a:bodyPr wrap="square">
              <a:spAutoFit/>
            </a:bodyPr>
            <a:lstStyle/>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１年間＝１２か月</a:t>
              </a:r>
            </a:p>
          </p:txBody>
        </p:sp>
        <p:sp>
          <p:nvSpPr>
            <p:cNvPr id="21" name="右中かっこ 20">
              <a:extLst>
                <a:ext uri="{FF2B5EF4-FFF2-40B4-BE49-F238E27FC236}">
                  <a16:creationId xmlns:a16="http://schemas.microsoft.com/office/drawing/2014/main" id="{EEC6F784-F7D1-4DF0-A0DB-0CA586BB060C}"/>
                </a:ext>
              </a:extLst>
            </p:cNvPr>
            <p:cNvSpPr/>
            <p:nvPr/>
          </p:nvSpPr>
          <p:spPr>
            <a:xfrm rot="5400000">
              <a:off x="2324547" y="3879696"/>
              <a:ext cx="129062" cy="2519618"/>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2215"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22" name="グループ化 21">
            <a:extLst>
              <a:ext uri="{FF2B5EF4-FFF2-40B4-BE49-F238E27FC236}">
                <a16:creationId xmlns:a16="http://schemas.microsoft.com/office/drawing/2014/main" id="{756FC5C4-E34D-4780-8F1D-E76EF2556797}"/>
              </a:ext>
            </a:extLst>
          </p:cNvPr>
          <p:cNvGrpSpPr/>
          <p:nvPr/>
        </p:nvGrpSpPr>
        <p:grpSpPr>
          <a:xfrm>
            <a:off x="4739526" y="3195848"/>
            <a:ext cx="4821987" cy="3416569"/>
            <a:chOff x="4952980" y="2499144"/>
            <a:chExt cx="4742524" cy="2954352"/>
          </a:xfrm>
        </p:grpSpPr>
        <p:sp>
          <p:nvSpPr>
            <p:cNvPr id="23" name="正方形/長方形 22">
              <a:extLst>
                <a:ext uri="{FF2B5EF4-FFF2-40B4-BE49-F238E27FC236}">
                  <a16:creationId xmlns:a16="http://schemas.microsoft.com/office/drawing/2014/main" id="{5471ED52-C076-44A8-9421-8CD4D5C8C6CC}"/>
                </a:ext>
              </a:extLst>
            </p:cNvPr>
            <p:cNvSpPr/>
            <p:nvPr/>
          </p:nvSpPr>
          <p:spPr>
            <a:xfrm>
              <a:off x="4982700" y="4669329"/>
              <a:ext cx="1035748" cy="4242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rPr>
                <a:t>法定労働時間</a:t>
              </a:r>
              <a:endParaRPr kumimoji="1" lang="en-US" altLang="ja-JP" sz="1108"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１日８時間</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１週４０時間　　　　　　　　　　　　　　　</a:t>
              </a:r>
              <a:endParaRPr kumimoji="1" lang="en-US" altLang="ja-JP" sz="969"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F7F56E97-878A-4DF2-BFAE-7C89382212EB}"/>
                </a:ext>
              </a:extLst>
            </p:cNvPr>
            <p:cNvSpPr/>
            <p:nvPr/>
          </p:nvSpPr>
          <p:spPr>
            <a:xfrm>
              <a:off x="4952980" y="4076275"/>
              <a:ext cx="1120256" cy="46987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rPr>
                <a:t>法律による上限</a:t>
              </a:r>
              <a:br>
                <a:rPr kumimoji="1" lang="en-US" altLang="ja-JP" sz="1108"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rPr>
              </a:br>
              <a:r>
                <a:rPr kumimoji="1" lang="ja-JP" altLang="en-US" sz="1108"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rPr>
                <a:t>（原則）</a:t>
              </a:r>
              <a:endParaRPr kumimoji="1" lang="en-US" altLang="ja-JP" sz="1108" b="1" i="0" u="none" strike="noStrike" kern="1200" cap="none" spc="0" normalizeH="0" baseline="0" noProof="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１か月４５時間</a:t>
              </a:r>
              <a:endParaRPr kumimoji="1" lang="en-US" altLang="ja-JP" sz="969" b="1"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rPr>
                <a:t>１年３６０時間</a:t>
              </a:r>
              <a:endParaRPr kumimoji="1" lang="en-US" altLang="ja-JP" sz="969" b="1" i="0" u="none" strike="noStrike" kern="1200" cap="none" spc="0" normalizeH="0" baseline="0" noProof="0">
                <a:ln>
                  <a:noFill/>
                </a:ln>
                <a:solidFill>
                  <a:prstClr val="black"/>
                </a:solidFill>
                <a:effectLst/>
                <a:uLnTx/>
                <a:uFillTx/>
                <a:latin typeface="ＭＳ Ｐゴシック"/>
                <a:ea typeface="ＭＳ Ｐゴシック" panose="020B0600070205080204" pitchFamily="50" charset="-128"/>
                <a:cs typeface="+mn-cs"/>
              </a:endParaRPr>
            </a:p>
          </p:txBody>
        </p:sp>
        <p:pic>
          <p:nvPicPr>
            <p:cNvPr id="25" name="Picture 2">
              <a:extLst>
                <a:ext uri="{FF2B5EF4-FFF2-40B4-BE49-F238E27FC236}">
                  <a16:creationId xmlns:a16="http://schemas.microsoft.com/office/drawing/2014/main" id="{0DB6C22D-7A0A-419D-A891-BD58A8929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194" y="3640888"/>
              <a:ext cx="2526224" cy="137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右中かっこ 25">
              <a:extLst>
                <a:ext uri="{FF2B5EF4-FFF2-40B4-BE49-F238E27FC236}">
                  <a16:creationId xmlns:a16="http://schemas.microsoft.com/office/drawing/2014/main" id="{B9270E77-DB80-46AD-9E92-418FB65A9C6C}"/>
                </a:ext>
              </a:extLst>
            </p:cNvPr>
            <p:cNvSpPr/>
            <p:nvPr/>
          </p:nvSpPr>
          <p:spPr>
            <a:xfrm flipH="1">
              <a:off x="6033120" y="4116140"/>
              <a:ext cx="45719" cy="469876"/>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7" name="右中かっこ 26">
              <a:extLst>
                <a:ext uri="{FF2B5EF4-FFF2-40B4-BE49-F238E27FC236}">
                  <a16:creationId xmlns:a16="http://schemas.microsoft.com/office/drawing/2014/main" id="{B6EC2162-6649-4190-8C61-196C082A15FF}"/>
                </a:ext>
              </a:extLst>
            </p:cNvPr>
            <p:cNvSpPr/>
            <p:nvPr/>
          </p:nvSpPr>
          <p:spPr>
            <a:xfrm flipH="1">
              <a:off x="6033120" y="4591393"/>
              <a:ext cx="45719" cy="427044"/>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8" name="直線コネクタ 27">
              <a:extLst>
                <a:ext uri="{FF2B5EF4-FFF2-40B4-BE49-F238E27FC236}">
                  <a16:creationId xmlns:a16="http://schemas.microsoft.com/office/drawing/2014/main" id="{6C050362-B3FB-41FB-853C-5497DC962DEB}"/>
                </a:ext>
              </a:extLst>
            </p:cNvPr>
            <p:cNvCxnSpPr/>
            <p:nvPr/>
          </p:nvCxnSpPr>
          <p:spPr>
            <a:xfrm>
              <a:off x="6172679" y="4113137"/>
              <a:ext cx="251420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2E63752-1D31-4D27-835D-00B2106299DC}"/>
                </a:ext>
              </a:extLst>
            </p:cNvPr>
            <p:cNvCxnSpPr/>
            <p:nvPr/>
          </p:nvCxnSpPr>
          <p:spPr>
            <a:xfrm>
              <a:off x="7408888" y="3637584"/>
              <a:ext cx="127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96D92D8-A5DA-4FBE-9E7D-8543C18618B9}"/>
                </a:ext>
              </a:extLst>
            </p:cNvPr>
            <p:cNvCxnSpPr>
              <a:stCxn id="31" idx="2"/>
            </p:cNvCxnSpPr>
            <p:nvPr/>
          </p:nvCxnSpPr>
          <p:spPr>
            <a:xfrm>
              <a:off x="6727833" y="3846016"/>
              <a:ext cx="4070" cy="19780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2F36C0F5-56A1-4DDA-B6CA-95CBA1979F9B}"/>
                </a:ext>
              </a:extLst>
            </p:cNvPr>
            <p:cNvSpPr txBox="1"/>
            <p:nvPr/>
          </p:nvSpPr>
          <p:spPr>
            <a:xfrm>
              <a:off x="6064439" y="3428384"/>
              <a:ext cx="1326788" cy="423715"/>
            </a:xfrm>
            <a:prstGeom prst="rect">
              <a:avLst/>
            </a:prstGeom>
            <a:noFill/>
          </p:spPr>
          <p:txBody>
            <a:bodyPr wrap="square" rtlCol="0">
              <a:spAutoFit/>
            </a:bodyPr>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rPr>
                <a:t>法律による上限</a:t>
              </a:r>
              <a:endParaRPr kumimoji="1" lang="en-US" altLang="ja-JP" sz="1292" b="1"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rPr>
                <a:t>（原則）</a:t>
              </a:r>
            </a:p>
          </p:txBody>
        </p:sp>
        <p:cxnSp>
          <p:nvCxnSpPr>
            <p:cNvPr id="32" name="直線矢印コネクタ 31">
              <a:extLst>
                <a:ext uri="{FF2B5EF4-FFF2-40B4-BE49-F238E27FC236}">
                  <a16:creationId xmlns:a16="http://schemas.microsoft.com/office/drawing/2014/main" id="{A61177FC-A12A-4326-AEEA-0BA23A94B3CF}"/>
                </a:ext>
              </a:extLst>
            </p:cNvPr>
            <p:cNvCxnSpPr/>
            <p:nvPr/>
          </p:nvCxnSpPr>
          <p:spPr>
            <a:xfrm>
              <a:off x="8562363" y="3193211"/>
              <a:ext cx="1" cy="37569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E4F2A869-9F9D-44C9-B05E-513DA3D6EA1A}"/>
                </a:ext>
              </a:extLst>
            </p:cNvPr>
            <p:cNvSpPr txBox="1"/>
            <p:nvPr/>
          </p:nvSpPr>
          <p:spPr>
            <a:xfrm>
              <a:off x="6981821" y="2499144"/>
              <a:ext cx="2713683" cy="694067"/>
            </a:xfrm>
            <a:prstGeom prst="rect">
              <a:avLst/>
            </a:prstGeom>
            <a:noFill/>
          </p:spPr>
          <p:txBody>
            <a:bodyPr wrap="square" rtlCol="0">
              <a:spAutoFit/>
            </a:bodyPr>
            <a:lstStyle/>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法律による上限（例外）</a:t>
              </a:r>
              <a:endParaRPr kumimoji="1" lang="en-US" altLang="ja-JP" sz="1108"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720</a:t>
              </a: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・複数月平均</a:t>
              </a:r>
              <a:r>
                <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a:t>
              </a: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時間以内（休日労働含む）</a:t>
              </a:r>
              <a:endPar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a:t>
              </a:r>
              <a:r>
                <a:rPr kumimoji="1" lang="ja-JP" altLang="en-US" sz="1108"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時間未満（休日労働含む）</a:t>
              </a:r>
            </a:p>
          </p:txBody>
        </p:sp>
        <p:sp>
          <p:nvSpPr>
            <p:cNvPr id="34" name="右中かっこ 33">
              <a:extLst>
                <a:ext uri="{FF2B5EF4-FFF2-40B4-BE49-F238E27FC236}">
                  <a16:creationId xmlns:a16="http://schemas.microsoft.com/office/drawing/2014/main" id="{A1DCD35E-9FCD-409D-B3B9-7F124033582B}"/>
                </a:ext>
              </a:extLst>
            </p:cNvPr>
            <p:cNvSpPr/>
            <p:nvPr/>
          </p:nvSpPr>
          <p:spPr>
            <a:xfrm rot="5400000">
              <a:off x="7373076" y="3871369"/>
              <a:ext cx="129062" cy="2519618"/>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a:extLst>
                <a:ext uri="{FF2B5EF4-FFF2-40B4-BE49-F238E27FC236}">
                  <a16:creationId xmlns:a16="http://schemas.microsoft.com/office/drawing/2014/main" id="{057B63A4-54D0-44FD-9BB0-93C731B6C8E3}"/>
                </a:ext>
              </a:extLst>
            </p:cNvPr>
            <p:cNvSpPr/>
            <p:nvPr/>
          </p:nvSpPr>
          <p:spPr>
            <a:xfrm>
              <a:off x="6981821" y="5244689"/>
              <a:ext cx="1122927" cy="208807"/>
            </a:xfrm>
            <a:prstGeom prst="rect">
              <a:avLst/>
            </a:prstGeom>
            <a:ln w="12700">
              <a:noFill/>
            </a:ln>
          </p:spPr>
          <p:txBody>
            <a:bodyPr wrap="square">
              <a:spAutoFit/>
            </a:bodyPr>
            <a:lstStyle/>
            <a:p>
              <a:pPr marL="0" marR="0" lvl="0" indent="0" algn="l" defTabSz="749191"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１年間＝１２か月</a:t>
              </a:r>
            </a:p>
          </p:txBody>
        </p:sp>
        <p:sp>
          <p:nvSpPr>
            <p:cNvPr id="36" name="正方形/長方形 35">
              <a:extLst>
                <a:ext uri="{FF2B5EF4-FFF2-40B4-BE49-F238E27FC236}">
                  <a16:creationId xmlns:a16="http://schemas.microsoft.com/office/drawing/2014/main" id="{45D76130-D053-41B7-BDFF-6D1B1E280BFE}"/>
                </a:ext>
              </a:extLst>
            </p:cNvPr>
            <p:cNvSpPr/>
            <p:nvPr/>
          </p:nvSpPr>
          <p:spPr>
            <a:xfrm>
              <a:off x="7475538" y="3439880"/>
              <a:ext cx="1164160" cy="16713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749191"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年間６か月まで</a:t>
              </a:r>
              <a:endParaRPr kumimoji="1" lang="en-US" altLang="ja-JP" sz="1108"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endParaRPr>
            </a:p>
          </p:txBody>
        </p:sp>
      </p:grpSp>
      <p:sp>
        <p:nvSpPr>
          <p:cNvPr id="37" name="右矢印 45">
            <a:extLst>
              <a:ext uri="{FF2B5EF4-FFF2-40B4-BE49-F238E27FC236}">
                <a16:creationId xmlns:a16="http://schemas.microsoft.com/office/drawing/2014/main" id="{F7CA849B-49DA-4B42-8F99-AA36EF19BA86}"/>
              </a:ext>
            </a:extLst>
          </p:cNvPr>
          <p:cNvSpPr/>
          <p:nvPr/>
        </p:nvSpPr>
        <p:spPr>
          <a:xfrm>
            <a:off x="4397534" y="5212643"/>
            <a:ext cx="325259" cy="70094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9191" rtl="0" eaLnBrk="1" fontAlgn="auto" latinLnBrk="0" hangingPunct="1">
              <a:lnSpc>
                <a:spcPct val="100000"/>
              </a:lnSpc>
              <a:spcBef>
                <a:spcPts val="0"/>
              </a:spcBef>
              <a:spcAft>
                <a:spcPts val="0"/>
              </a:spcAft>
              <a:buClrTx/>
              <a:buSzTx/>
              <a:buFontTx/>
              <a:buNone/>
              <a:tabLst/>
              <a:defRPr/>
            </a:pPr>
            <a:endParaRPr kumimoji="1" lang="ja-JP" altLang="en-US" sz="1475"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137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kumimoji="1" lang="ja-JP" altLang="en-US" sz="1800" dirty="0"/>
              <a:t>１．制度概要　時間外労働の上限規制の概要</a:t>
            </a:r>
          </a:p>
        </p:txBody>
      </p:sp>
      <p:sp>
        <p:nvSpPr>
          <p:cNvPr id="3" name="スライド番号プレースホルダー 2">
            <a:extLst>
              <a:ext uri="{FF2B5EF4-FFF2-40B4-BE49-F238E27FC236}">
                <a16:creationId xmlns:a16="http://schemas.microsoft.com/office/drawing/2014/main" id="{0577A57A-A4E9-4359-83B9-EAD8E3944980}"/>
              </a:ext>
            </a:extLst>
          </p:cNvPr>
          <p:cNvSpPr>
            <a:spLocks noGrp="1"/>
          </p:cNvSpPr>
          <p:nvPr>
            <p:ph type="sldNum" sz="quarter" idx="4"/>
          </p:nvPr>
        </p:nvSpPr>
        <p:spPr>
          <a:xfrm>
            <a:off x="9129464" y="6612417"/>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
        <p:nvSpPr>
          <p:cNvPr id="9"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4834273"/>
            <a:ext cx="9905999" cy="2028211"/>
          </a:xfrm>
        </p:spPr>
        <p:txBody>
          <a:bodyPr anchor="b"/>
          <a:lstStyle/>
          <a:p>
            <a:pPr>
              <a:lnSpc>
                <a:spcPct val="110000"/>
              </a:lnSpc>
              <a:spcBef>
                <a:spcPts val="0"/>
              </a:spcBef>
              <a:spcAft>
                <a:spcPts val="0"/>
              </a:spcAft>
            </a:pPr>
            <a:r>
              <a:rPr lang="ja-JP" altLang="ja-JP" b="1" dirty="0"/>
              <a:t>① 面接指導</a:t>
            </a:r>
            <a:endParaRPr lang="ja-JP" altLang="ja-JP" dirty="0"/>
          </a:p>
          <a:p>
            <a:pPr marL="179388" indent="-179388">
              <a:lnSpc>
                <a:spcPct val="120000"/>
              </a:lnSpc>
              <a:spcBef>
                <a:spcPts val="0"/>
              </a:spcBef>
              <a:spcAft>
                <a:spcPts val="0"/>
              </a:spcAft>
            </a:pPr>
            <a:r>
              <a:rPr lang="ja-JP" altLang="en-US" dirty="0"/>
              <a:t>　　</a:t>
            </a:r>
            <a:r>
              <a:rPr lang="ja-JP" altLang="ja-JP" dirty="0"/>
              <a:t>１か月の時間外・休日労働が</a:t>
            </a:r>
            <a:r>
              <a:rPr lang="en-US" altLang="ja-JP" dirty="0"/>
              <a:t>100</a:t>
            </a:r>
            <a:r>
              <a:rPr lang="ja-JP" altLang="ja-JP" dirty="0"/>
              <a:t>時間以上となることが見込まれる場合は、面接指導実施医師による面接指導を行</a:t>
            </a:r>
            <a:r>
              <a:rPr lang="ja-JP" altLang="en-US" dirty="0"/>
              <a:t>　</a:t>
            </a:r>
            <a:r>
              <a:rPr lang="ja-JP" altLang="ja-JP" dirty="0" err="1"/>
              <a:t>う</a:t>
            </a:r>
            <a:r>
              <a:rPr lang="ja-JP" altLang="ja-JP" dirty="0"/>
              <a:t>必要があります。</a:t>
            </a:r>
          </a:p>
          <a:p>
            <a:pPr>
              <a:lnSpc>
                <a:spcPct val="120000"/>
              </a:lnSpc>
              <a:spcBef>
                <a:spcPts val="600"/>
              </a:spcBef>
              <a:spcAft>
                <a:spcPts val="0"/>
              </a:spcAft>
            </a:pPr>
            <a:r>
              <a:rPr lang="ja-JP" altLang="ja-JP" b="1" dirty="0"/>
              <a:t>② 休息時間の確保（勤務間インターバル）・代償休息</a:t>
            </a:r>
            <a:endParaRPr lang="ja-JP" altLang="ja-JP" dirty="0"/>
          </a:p>
          <a:p>
            <a:pPr marL="179388" indent="-179388">
              <a:lnSpc>
                <a:spcPct val="120000"/>
              </a:lnSpc>
              <a:spcBef>
                <a:spcPts val="0"/>
              </a:spcBef>
              <a:spcAft>
                <a:spcPts val="0"/>
              </a:spcAft>
            </a:pPr>
            <a:r>
              <a:rPr lang="en-US" altLang="ja-JP" dirty="0"/>
              <a:t> </a:t>
            </a:r>
            <a:r>
              <a:rPr lang="ja-JP" altLang="en-US" dirty="0"/>
              <a:t>　　</a:t>
            </a:r>
            <a:r>
              <a:rPr lang="ja-JP" altLang="ja-JP" dirty="0"/>
              <a:t>勤務医が確実に休息を取ることができるよう、退勤から翌日までの出勤までに</a:t>
            </a:r>
            <a:r>
              <a:rPr lang="ja-JP" altLang="ja-JP" b="1" dirty="0"/>
              <a:t>原則９時間</a:t>
            </a:r>
            <a:r>
              <a:rPr lang="ja-JP" altLang="ja-JP" dirty="0"/>
              <a:t>を空ける必要があります。</a:t>
            </a:r>
            <a:endParaRPr lang="en-US" altLang="ja-JP" dirty="0"/>
          </a:p>
          <a:p>
            <a:pPr marL="179388" indent="-179388">
              <a:lnSpc>
                <a:spcPct val="120000"/>
              </a:lnSpc>
              <a:spcBef>
                <a:spcPts val="0"/>
              </a:spcBef>
              <a:spcAft>
                <a:spcPts val="0"/>
              </a:spcAft>
            </a:pPr>
            <a:r>
              <a:rPr lang="en-US" altLang="ja-JP" dirty="0"/>
              <a:t>       </a:t>
            </a:r>
            <a:r>
              <a:rPr lang="ja-JP" altLang="ja-JP" dirty="0"/>
              <a:t>なお、休息時間中に緊急の業務に従事した場合には、</a:t>
            </a:r>
            <a:r>
              <a:rPr lang="ja-JP" altLang="ja-JP" b="1" dirty="0"/>
              <a:t>事後的に代償休息を与える必要</a:t>
            </a:r>
            <a:r>
              <a:rPr lang="ja-JP" altLang="ja-JP" dirty="0"/>
              <a:t>があります。</a:t>
            </a:r>
            <a:endParaRPr lang="en-US" altLang="ja-JP" dirty="0"/>
          </a:p>
        </p:txBody>
      </p:sp>
      <p:graphicFrame>
        <p:nvGraphicFramePr>
          <p:cNvPr id="38" name="表 37"/>
          <p:cNvGraphicFramePr>
            <a:graphicFrameLocks noGrp="1"/>
          </p:cNvGraphicFramePr>
          <p:nvPr>
            <p:extLst>
              <p:ext uri="{D42A27DB-BD31-4B8C-83A1-F6EECF244321}">
                <p14:modId xmlns:p14="http://schemas.microsoft.com/office/powerpoint/2010/main" val="878840978"/>
              </p:ext>
            </p:extLst>
          </p:nvPr>
        </p:nvGraphicFramePr>
        <p:xfrm>
          <a:off x="581940" y="1540815"/>
          <a:ext cx="8742120" cy="2580640"/>
        </p:xfrm>
        <a:graphic>
          <a:graphicData uri="http://schemas.openxmlformats.org/drawingml/2006/table">
            <a:tbl>
              <a:tblPr firstRow="1" bandRow="1"/>
              <a:tblGrid>
                <a:gridCol w="1498650">
                  <a:extLst>
                    <a:ext uri="{9D8B030D-6E8A-4147-A177-3AD203B41FA5}">
                      <a16:colId xmlns:a16="http://schemas.microsoft.com/office/drawing/2014/main" val="2233006105"/>
                    </a:ext>
                  </a:extLst>
                </a:gridCol>
                <a:gridCol w="4329430">
                  <a:extLst>
                    <a:ext uri="{9D8B030D-6E8A-4147-A177-3AD203B41FA5}">
                      <a16:colId xmlns:a16="http://schemas.microsoft.com/office/drawing/2014/main" val="1820988188"/>
                    </a:ext>
                  </a:extLst>
                </a:gridCol>
                <a:gridCol w="2914040">
                  <a:extLst>
                    <a:ext uri="{9D8B030D-6E8A-4147-A177-3AD203B41FA5}">
                      <a16:colId xmlns:a16="http://schemas.microsoft.com/office/drawing/2014/main" val="867761842"/>
                    </a:ext>
                  </a:extLst>
                </a:gridCol>
              </a:tblGrid>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長時間労働が必要な理由</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E699"/>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年の上限時間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270826555"/>
                  </a:ext>
                </a:extLst>
              </a:tr>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A</a:t>
                      </a: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原則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960</a:t>
                      </a:r>
                      <a:r>
                        <a:rPr kumimoji="1" lang="ja-JP" altLang="en-US" sz="1500" dirty="0">
                          <a:latin typeface="メイリオ" panose="020B0604030504040204" pitchFamily="50" charset="-128"/>
                          <a:ea typeface="メイリオ" panose="020B0604030504040204" pitchFamily="50" charset="-128"/>
                        </a:rPr>
                        <a:t>時間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909648"/>
                  </a:ext>
                </a:extLst>
              </a:tr>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連携</a:t>
                      </a:r>
                      <a:r>
                        <a:rPr kumimoji="1" lang="en-US" altLang="ja-JP" sz="1500" dirty="0">
                          <a:latin typeface="メイリオ" panose="020B0604030504040204" pitchFamily="50" charset="-128"/>
                          <a:ea typeface="メイリオ" panose="020B0604030504040204" pitchFamily="50" charset="-128"/>
                        </a:rPr>
                        <a:t>B</a:t>
                      </a: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地域医療確保のため、派遣先の労働時間を通算すると長時間労働となる</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通算で</a:t>
                      </a:r>
                      <a:r>
                        <a:rPr kumimoji="1" lang="en-US" altLang="ja-JP" sz="1500" dirty="0">
                          <a:latin typeface="メイリオ" panose="020B0604030504040204" pitchFamily="50" charset="-128"/>
                          <a:ea typeface="メイリオ" panose="020B0604030504040204" pitchFamily="50" charset="-128"/>
                        </a:rPr>
                        <a:t>1,860</a:t>
                      </a:r>
                      <a:r>
                        <a:rPr kumimoji="1" lang="ja-JP" altLang="en-US" sz="1500" dirty="0">
                          <a:latin typeface="メイリオ" panose="020B0604030504040204" pitchFamily="50" charset="-128"/>
                          <a:ea typeface="メイリオ" panose="020B0604030504040204" pitchFamily="50" charset="-128"/>
                        </a:rPr>
                        <a:t>時間</a:t>
                      </a:r>
                      <a:endParaRPr kumimoji="1" lang="en-US" altLang="ja-JP" sz="1500" dirty="0">
                        <a:latin typeface="メイリオ" panose="020B0604030504040204" pitchFamily="50" charset="-128"/>
                        <a:ea typeface="メイリオ" panose="020B0604030504040204" pitchFamily="50" charset="-128"/>
                      </a:endParaRPr>
                    </a:p>
                    <a:p>
                      <a:pPr algn="ctr"/>
                      <a:r>
                        <a:rPr kumimoji="1" lang="ja-JP" altLang="en-US" sz="1500" dirty="0">
                          <a:latin typeface="メイリオ" panose="020B0604030504040204" pitchFamily="50" charset="-128"/>
                          <a:ea typeface="メイリオ" panose="020B0604030504040204" pitchFamily="50" charset="-128"/>
                        </a:rPr>
                        <a:t>（各院では</a:t>
                      </a:r>
                      <a:r>
                        <a:rPr kumimoji="1" lang="en-US" altLang="ja-JP" sz="1500" dirty="0">
                          <a:latin typeface="メイリオ" panose="020B0604030504040204" pitchFamily="50" charset="-128"/>
                          <a:ea typeface="メイリオ" panose="020B0604030504040204" pitchFamily="50" charset="-128"/>
                        </a:rPr>
                        <a:t>960</a:t>
                      </a:r>
                      <a:r>
                        <a:rPr kumimoji="1" lang="ja-JP" altLang="en-US" sz="1500" dirty="0">
                          <a:latin typeface="メイリオ" panose="020B0604030504040204" pitchFamily="50" charset="-128"/>
                          <a:ea typeface="メイリオ" panose="020B0604030504040204" pitchFamily="50" charset="-128"/>
                        </a:rPr>
                        <a:t>時間）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2431033"/>
                  </a:ext>
                </a:extLst>
              </a:tr>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B</a:t>
                      </a: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地域医療の確保のため救急医療等を担うため</a:t>
                      </a:r>
                      <a:endParaRPr kumimoji="1" lang="en-US" altLang="ja-JP" sz="1500" dirty="0">
                        <a:latin typeface="メイリオ" panose="020B0604030504040204" pitchFamily="50" charset="-128"/>
                        <a:ea typeface="メイリオ" panose="020B0604030504040204" pitchFamily="50" charset="-128"/>
                      </a:endParaRPr>
                    </a:p>
                    <a:p>
                      <a:pPr algn="ctr"/>
                      <a:r>
                        <a:rPr kumimoji="1" lang="ja-JP" altLang="en-US" sz="1500" dirty="0">
                          <a:latin typeface="メイリオ" panose="020B0604030504040204" pitchFamily="50" charset="-128"/>
                          <a:ea typeface="メイリオ" panose="020B0604030504040204" pitchFamily="50" charset="-128"/>
                        </a:rPr>
                        <a:t>長時間労働となる</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1,860</a:t>
                      </a:r>
                      <a:r>
                        <a:rPr kumimoji="1" lang="ja-JP" altLang="en-US" sz="1500" dirty="0">
                          <a:latin typeface="メイリオ" panose="020B0604030504040204" pitchFamily="50" charset="-128"/>
                          <a:ea typeface="メイリオ" panose="020B0604030504040204" pitchFamily="50" charset="-128"/>
                        </a:rPr>
                        <a:t>時間</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68977247"/>
                  </a:ext>
                </a:extLst>
              </a:tr>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C-1</a:t>
                      </a: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臨床研修・専攻医の研修のため</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1,860</a:t>
                      </a:r>
                      <a:r>
                        <a:rPr kumimoji="1" lang="ja-JP" altLang="en-US" sz="1500" dirty="0">
                          <a:latin typeface="メイリオ" panose="020B0604030504040204" pitchFamily="50" charset="-128"/>
                          <a:ea typeface="メイリオ" panose="020B0604030504040204" pitchFamily="50" charset="-128"/>
                        </a:rPr>
                        <a:t>時間</a:t>
                      </a: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156053135"/>
                  </a:ext>
                </a:extLst>
              </a:tr>
              <a:tr h="37084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C-2</a:t>
                      </a:r>
                      <a:r>
                        <a:rPr kumimoji="1" lang="ja-JP" altLang="en-US" sz="1500" dirty="0">
                          <a:latin typeface="メイリオ" panose="020B0604030504040204" pitchFamily="50" charset="-128"/>
                          <a:ea typeface="メイリオ" panose="020B0604030504040204" pitchFamily="50" charset="-128"/>
                        </a:rPr>
                        <a:t>水準</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500" dirty="0">
                          <a:latin typeface="メイリオ" panose="020B0604030504040204" pitchFamily="50" charset="-128"/>
                          <a:ea typeface="メイリオ" panose="020B0604030504040204" pitchFamily="50" charset="-128"/>
                        </a:rPr>
                        <a:t>高度な技能の取得のため</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500" dirty="0">
                          <a:latin typeface="メイリオ" panose="020B0604030504040204" pitchFamily="50" charset="-128"/>
                          <a:ea typeface="メイリオ" panose="020B0604030504040204" pitchFamily="50" charset="-128"/>
                        </a:rPr>
                        <a:t>1,860</a:t>
                      </a:r>
                      <a:r>
                        <a:rPr kumimoji="1" lang="ja-JP" altLang="en-US" sz="1500" dirty="0">
                          <a:latin typeface="メイリオ" panose="020B0604030504040204" pitchFamily="50" charset="-128"/>
                          <a:ea typeface="メイリオ" panose="020B0604030504040204" pitchFamily="50" charset="-128"/>
                        </a:rPr>
                        <a:t>時間</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519528383"/>
                  </a:ext>
                </a:extLst>
              </a:tr>
            </a:tbl>
          </a:graphicData>
        </a:graphic>
      </p:graphicFrame>
      <p:sp>
        <p:nvSpPr>
          <p:cNvPr id="40" name="ホームベース 39"/>
          <p:cNvSpPr/>
          <p:nvPr/>
        </p:nvSpPr>
        <p:spPr>
          <a:xfrm>
            <a:off x="310411" y="1059693"/>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noProof="0" dirty="0">
                <a:solidFill>
                  <a:srgbClr val="4472C4">
                    <a:lumMod val="50000"/>
                  </a:srgbClr>
                </a:solidFill>
                <a:latin typeface="メイリオ" panose="020B0604030504040204" pitchFamily="50" charset="-128"/>
                <a:ea typeface="游ゴシック" panose="020B0400000000000000" pitchFamily="50" charset="-128"/>
              </a:rPr>
              <a:t>時間外労働の上限規制</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sp>
        <p:nvSpPr>
          <p:cNvPr id="41" name="ホームベース 40"/>
          <p:cNvSpPr/>
          <p:nvPr/>
        </p:nvSpPr>
        <p:spPr>
          <a:xfrm>
            <a:off x="310411" y="4335558"/>
            <a:ext cx="2736304" cy="373584"/>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dirty="0">
                <a:solidFill>
                  <a:srgbClr val="4472C4">
                    <a:lumMod val="50000"/>
                  </a:srgbClr>
                </a:solidFill>
                <a:latin typeface="メイリオ" panose="020B0604030504040204" pitchFamily="50" charset="-128"/>
                <a:ea typeface="游ゴシック" panose="020B0400000000000000" pitchFamily="50" charset="-128"/>
              </a:rPr>
              <a:t>追加的健康確保措置</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spTree>
    <p:extLst>
      <p:ext uri="{BB962C8B-B14F-4D97-AF65-F5344CB8AC3E}">
        <p14:creationId xmlns:p14="http://schemas.microsoft.com/office/powerpoint/2010/main" val="366717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454143" y="2067339"/>
            <a:ext cx="7320382" cy="4194314"/>
          </a:xfrm>
        </p:spPr>
        <p:txBody>
          <a:bodyPr anchor="t">
            <a:noAutofit/>
          </a:bodyPr>
          <a:lstStyle/>
          <a:p>
            <a:pPr marL="0" indent="0">
              <a:lnSpc>
                <a:spcPct val="150000"/>
              </a:lnSpc>
              <a:buClr>
                <a:schemeClr val="tx1"/>
              </a:buClr>
              <a:buNone/>
              <a:tabLst>
                <a:tab pos="6638925" algn="l"/>
              </a:tabLst>
            </a:pPr>
            <a:r>
              <a:rPr lang="ja-JP" altLang="en-US" b="1" dirty="0">
                <a:solidFill>
                  <a:srgbClr val="000000"/>
                </a:solidFill>
              </a:rPr>
              <a:t>２．労働時間の把握（自己研鑽）について</a:t>
            </a:r>
            <a:endParaRPr lang="en-US" altLang="ja-JP" b="1" dirty="0">
              <a:solidFill>
                <a:srgbClr val="000000"/>
              </a:solidFill>
            </a:endParaRPr>
          </a:p>
          <a:p>
            <a:pPr marL="0" indent="0">
              <a:lnSpc>
                <a:spcPct val="150000"/>
              </a:lnSpc>
              <a:buClr>
                <a:schemeClr val="tx1"/>
              </a:buClr>
              <a:buNone/>
              <a:tabLst>
                <a:tab pos="6638925" algn="l"/>
              </a:tabLst>
            </a:pPr>
            <a:endParaRPr lang="en-US" altLang="ja-JP" b="1" dirty="0"/>
          </a:p>
          <a:p>
            <a:pPr marL="0" indent="0">
              <a:lnSpc>
                <a:spcPts val="1600"/>
              </a:lnSpc>
              <a:buClr>
                <a:schemeClr val="tx1"/>
              </a:buClr>
              <a:buNone/>
              <a:tabLst>
                <a:tab pos="6638925" algn="l"/>
              </a:tabLst>
            </a:pPr>
            <a:endParaRPr lang="en-US" altLang="ja-JP" b="1"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dirty="0"/>
          </a:p>
          <a:p>
            <a:pPr marL="0" indent="0">
              <a:lnSpc>
                <a:spcPts val="1600"/>
              </a:lnSpc>
              <a:buClrTx/>
              <a:buNone/>
              <a:tabLst>
                <a:tab pos="6638925" algn="l"/>
              </a:tabLst>
            </a:pPr>
            <a:endParaRPr lang="en-US" altLang="ja-JP" u="dashHeavy" baseline="40000" dirty="0"/>
          </a:p>
        </p:txBody>
      </p:sp>
    </p:spTree>
    <p:extLst>
      <p:ext uri="{BB962C8B-B14F-4D97-AF65-F5344CB8AC3E}">
        <p14:creationId xmlns:p14="http://schemas.microsoft.com/office/powerpoint/2010/main" val="111363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1800" dirty="0"/>
              <a:t>２</a:t>
            </a:r>
            <a:r>
              <a:rPr kumimoji="1" lang="ja-JP" altLang="en-US" sz="1800" dirty="0"/>
              <a:t>．労働時間の把握（自己研鑽）について</a:t>
            </a:r>
          </a:p>
        </p:txBody>
      </p:sp>
      <p:sp>
        <p:nvSpPr>
          <p:cNvPr id="9" name="テキスト プレースホルダー 4">
            <a:extLst>
              <a:ext uri="{FF2B5EF4-FFF2-40B4-BE49-F238E27FC236}">
                <a16:creationId xmlns:a16="http://schemas.microsoft.com/office/drawing/2014/main" id="{4685F2B2-7D4A-412F-966D-29B8C6D497C5}"/>
              </a:ext>
            </a:extLst>
          </p:cNvPr>
          <p:cNvSpPr>
            <a:spLocks noGrp="1"/>
          </p:cNvSpPr>
          <p:nvPr>
            <p:ph type="body" sz="quarter" idx="13"/>
          </p:nvPr>
        </p:nvSpPr>
        <p:spPr>
          <a:xfrm>
            <a:off x="1" y="1555407"/>
            <a:ext cx="9905999" cy="1448822"/>
          </a:xfrm>
        </p:spPr>
        <p:txBody>
          <a:bodyPr anchor="b"/>
          <a:lstStyle/>
          <a:p>
            <a:pPr>
              <a:lnSpc>
                <a:spcPct val="120000"/>
              </a:lnSpc>
              <a:spcBef>
                <a:spcPts val="0"/>
              </a:spcBef>
              <a:spcAft>
                <a:spcPts val="0"/>
              </a:spcAft>
            </a:pPr>
            <a:r>
              <a:rPr lang="ja-JP" altLang="en-US" sz="1500" dirty="0"/>
              <a:t>・労働時間とは、</a:t>
            </a:r>
            <a:r>
              <a:rPr lang="ja-JP" altLang="en-US" sz="1500" b="1" dirty="0"/>
              <a:t>使用者の指揮命令下に置かれている時間</a:t>
            </a:r>
            <a:r>
              <a:rPr lang="ja-JP" altLang="en-US" sz="1500" dirty="0"/>
              <a:t>を示します。</a:t>
            </a:r>
            <a:endParaRPr lang="en-US" altLang="ja-JP" sz="1500" dirty="0"/>
          </a:p>
          <a:p>
            <a:pPr marL="179388" indent="-179388">
              <a:lnSpc>
                <a:spcPct val="100000"/>
              </a:lnSpc>
              <a:spcBef>
                <a:spcPts val="600"/>
              </a:spcBef>
              <a:spcAft>
                <a:spcPts val="0"/>
              </a:spcAft>
            </a:pPr>
            <a:r>
              <a:rPr lang="ja-JP" altLang="en-US" sz="1500" dirty="0"/>
              <a:t>・自己研鑽が労働時間に該当するかは、「使用者の指揮命令下に置かれているかどうか」により判断されます。</a:t>
            </a:r>
            <a:endParaRPr lang="en-US" altLang="ja-JP" sz="1500" dirty="0"/>
          </a:p>
          <a:p>
            <a:pPr>
              <a:lnSpc>
                <a:spcPct val="120000"/>
              </a:lnSpc>
              <a:spcBef>
                <a:spcPts val="600"/>
              </a:spcBef>
              <a:spcAft>
                <a:spcPts val="600"/>
              </a:spcAft>
            </a:pPr>
            <a:r>
              <a:rPr lang="ja-JP" altLang="en-US" sz="1500" dirty="0"/>
              <a:t>・医師が他の医療機関で副業・兼業を行った場合は、労働時間は通算されることに注意してください。</a:t>
            </a:r>
            <a:endParaRPr lang="ja-JP" altLang="ja-JP" sz="1500" dirty="0"/>
          </a:p>
        </p:txBody>
      </p:sp>
      <p:sp>
        <p:nvSpPr>
          <p:cNvPr id="40" name="ホームベース 39"/>
          <p:cNvSpPr/>
          <p:nvPr/>
        </p:nvSpPr>
        <p:spPr>
          <a:xfrm>
            <a:off x="310411" y="1059693"/>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cs typeface="+mn-cs"/>
              </a:rPr>
              <a:t>労働時間とは</a:t>
            </a:r>
          </a:p>
        </p:txBody>
      </p:sp>
      <p:sp>
        <p:nvSpPr>
          <p:cNvPr id="41" name="ホームベース 40"/>
          <p:cNvSpPr/>
          <p:nvPr/>
        </p:nvSpPr>
        <p:spPr>
          <a:xfrm>
            <a:off x="310411" y="3783496"/>
            <a:ext cx="2736304" cy="333651"/>
          </a:xfrm>
          <a:prstGeom prst="homePlate">
            <a:avLst/>
          </a:prstGeom>
          <a:solidFill>
            <a:srgbClr val="C2E3E2"/>
          </a:solidFill>
          <a:ln w="12700" cap="flat" cmpd="sng" algn="ctr">
            <a:solidFill>
              <a:srgbClr val="0070C0"/>
            </a:solidFill>
            <a:prstDash val="solid"/>
            <a:miter lim="800000"/>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1" lang="ja-JP" altLang="en-US" sz="1600" b="1" kern="0" noProof="0" dirty="0">
                <a:solidFill>
                  <a:srgbClr val="4472C4">
                    <a:lumMod val="50000"/>
                  </a:srgbClr>
                </a:solidFill>
                <a:latin typeface="メイリオ" panose="020B0604030504040204" pitchFamily="50" charset="-128"/>
                <a:ea typeface="游ゴシック" panose="020B0400000000000000" pitchFamily="50" charset="-128"/>
              </a:rPr>
              <a:t>労働時間の整理の例</a:t>
            </a:r>
            <a:endParaRPr kumimoji="1" lang="ja-JP" altLang="en-US" sz="1600" b="1" i="0" u="none" strike="noStrike" kern="0" cap="none" spc="0" normalizeH="0" baseline="0" noProof="0" dirty="0">
              <a:ln>
                <a:noFill/>
              </a:ln>
              <a:solidFill>
                <a:srgbClr val="4472C4">
                  <a:lumMod val="50000"/>
                </a:srgbClr>
              </a:solidFill>
              <a:effectLst/>
              <a:uLnTx/>
              <a:uFillTx/>
              <a:latin typeface="メイリオ" panose="020B0604030504040204" pitchFamily="50" charset="-128"/>
              <a:ea typeface="游ゴシック" panose="020B0400000000000000" pitchFamily="50" charset="-128"/>
            </a:endParaRPr>
          </a:p>
        </p:txBody>
      </p:sp>
      <p:sp>
        <p:nvSpPr>
          <p:cNvPr id="8" name="テキスト プレースホルダー 4">
            <a:extLst>
              <a:ext uri="{FF2B5EF4-FFF2-40B4-BE49-F238E27FC236}">
                <a16:creationId xmlns:a16="http://schemas.microsoft.com/office/drawing/2014/main" id="{4685F2B2-7D4A-412F-966D-29B8C6D497C5}"/>
              </a:ext>
            </a:extLst>
          </p:cNvPr>
          <p:cNvSpPr txBox="1">
            <a:spLocks/>
          </p:cNvSpPr>
          <p:nvPr/>
        </p:nvSpPr>
        <p:spPr>
          <a:xfrm>
            <a:off x="238538" y="4266905"/>
            <a:ext cx="3419062" cy="2359071"/>
          </a:xfrm>
          <a:prstGeom prst="rect">
            <a:avLst/>
          </a:prstGeom>
          <a:solidFill>
            <a:schemeClr val="bg2"/>
          </a:solidFill>
          <a:ln w="12700" cap="flat" cmpd="sng" algn="ctr">
            <a:noFill/>
            <a:prstDash val="solid"/>
            <a:miter lim="800000"/>
          </a:ln>
          <a:effectLst/>
        </p:spPr>
        <p:txBody>
          <a:bodyPr vert="horz" wrap="square" lIns="360000" tIns="144000" rIns="360000" bIns="144000" rtlCol="0" anchor="b">
            <a:spAutoFit/>
          </a:bodyPr>
          <a:lstStyle>
            <a:lvl1pPr marL="0" indent="0" algn="l" defTabSz="914400" rtl="0" eaLnBrk="1" latinLnBrk="0" hangingPunct="1">
              <a:lnSpc>
                <a:spcPct val="130000"/>
              </a:lnSpc>
              <a:spcBef>
                <a:spcPts val="1000"/>
              </a:spcBef>
              <a:spcAft>
                <a:spcPts val="800"/>
              </a:spcAft>
              <a:buClr>
                <a:schemeClr val="tx2"/>
              </a:buClr>
              <a:buFont typeface="Arial" panose="020B0604020202020204" pitchFamily="34" charset="0"/>
              <a:buNone/>
              <a:defRPr kumimoji="1" lang="ja-JP" altLang="en-US" sz="1300" b="0" i="0" kern="900" spc="69" smtClean="0">
                <a:solidFill>
                  <a:schemeClr val="tx1"/>
                </a:solidFill>
                <a:latin typeface="+mn-lt"/>
                <a:ea typeface="+mn-ea"/>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smtClean="0">
                <a:solidFill>
                  <a:schemeClr val="tx1"/>
                </a:solidFill>
                <a:latin typeface="+mn-lt"/>
                <a:ea typeface="+mn-ea"/>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lang="ja-JP" altLang="en-US"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lt1"/>
                </a:solidFill>
                <a:latin typeface="+mn-lt"/>
                <a:ea typeface="+mn-ea"/>
                <a:cs typeface="+mn-cs"/>
              </a:defRPr>
            </a:lvl9pPr>
          </a:lstStyle>
          <a:p>
            <a:pPr>
              <a:lnSpc>
                <a:spcPct val="120000"/>
              </a:lnSpc>
              <a:spcBef>
                <a:spcPts val="0"/>
              </a:spcBef>
              <a:spcAft>
                <a:spcPts val="0"/>
              </a:spcAft>
            </a:pPr>
            <a:r>
              <a:rPr lang="ja-JP" altLang="en-US" sz="1400" dirty="0"/>
              <a:t>　労働時間に当たるかどうかは、実態に応じて判断されます。</a:t>
            </a:r>
            <a:endParaRPr lang="en-US" altLang="ja-JP" sz="1400" dirty="0"/>
          </a:p>
          <a:p>
            <a:pPr>
              <a:lnSpc>
                <a:spcPct val="120000"/>
              </a:lnSpc>
              <a:spcBef>
                <a:spcPts val="0"/>
              </a:spcBef>
              <a:spcAft>
                <a:spcPts val="0"/>
              </a:spcAft>
            </a:pPr>
            <a:r>
              <a:rPr lang="ja-JP" altLang="en-US" sz="1400" dirty="0"/>
              <a:t>　院内の</a:t>
            </a:r>
            <a:r>
              <a:rPr lang="ja-JP" altLang="en-US" sz="1400" u="sng" dirty="0"/>
              <a:t>勤務実態の把握</a:t>
            </a:r>
            <a:r>
              <a:rPr lang="ja-JP" altLang="en-US" sz="1400" dirty="0"/>
              <a:t>を進めるとともに、勤務医が働き方を自己管理できるよう、</a:t>
            </a:r>
            <a:r>
              <a:rPr lang="ja-JP" altLang="en-US" sz="1400" u="sng" dirty="0"/>
              <a:t>労働時間と自己研鑽の区別に関する考え方を明確化</a:t>
            </a:r>
            <a:r>
              <a:rPr lang="ja-JP" altLang="en-US" sz="1400" dirty="0"/>
              <a:t>し、</a:t>
            </a:r>
            <a:r>
              <a:rPr lang="ja-JP" altLang="en-US" sz="1400" u="sng" dirty="0"/>
              <a:t>院内で周知</a:t>
            </a:r>
            <a:r>
              <a:rPr lang="ja-JP" altLang="en-US" sz="1400" dirty="0"/>
              <a:t>を行いましょう。</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936030" y="4148237"/>
            <a:ext cx="5823947" cy="2365513"/>
          </a:xfrm>
          <a:prstGeom prst="rect">
            <a:avLst/>
          </a:prstGeom>
        </p:spPr>
      </p:pic>
      <p:sp>
        <p:nvSpPr>
          <p:cNvPr id="10" name="テキスト ボックス 9">
            <a:extLst>
              <a:ext uri="{FF2B5EF4-FFF2-40B4-BE49-F238E27FC236}">
                <a16:creationId xmlns:a16="http://schemas.microsoft.com/office/drawing/2014/main" id="{183823B1-DEA5-4660-B2F8-59F1E4F5F271}"/>
              </a:ext>
            </a:extLst>
          </p:cNvPr>
          <p:cNvSpPr txBox="1"/>
          <p:nvPr/>
        </p:nvSpPr>
        <p:spPr>
          <a:xfrm>
            <a:off x="238538" y="3022998"/>
            <a:ext cx="9521439" cy="646331"/>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500" b="1" i="0" u="none" strike="noStrike" kern="1200" cap="none" spc="0" normalizeH="0" baseline="0" noProof="0" dirty="0">
                <a:ln>
                  <a:noFill/>
                </a:ln>
                <a:effectLst/>
                <a:uLnTx/>
                <a:uFillTx/>
                <a:latin typeface="Segoe UI"/>
                <a:ea typeface="メイリオ"/>
                <a:cs typeface="+mn-cs"/>
              </a:rPr>
              <a:t>☝</a:t>
            </a:r>
            <a:r>
              <a:rPr kumimoji="1" lang="ja-JP" altLang="en-US" sz="1500" b="1" i="0" u="none" strike="noStrike" kern="1200" cap="none" spc="0" normalizeH="0" baseline="0" noProof="0" dirty="0">
                <a:ln>
                  <a:noFill/>
                </a:ln>
                <a:solidFill>
                  <a:srgbClr val="A93535"/>
                </a:solidFill>
                <a:effectLst/>
                <a:uLnTx/>
                <a:uFillTx/>
                <a:latin typeface="Segoe UI"/>
                <a:ea typeface="メイリオ"/>
                <a:cs typeface="+mn-cs"/>
              </a:rPr>
              <a:t> 労働時間については、適正に把握する必要があります。</a:t>
            </a:r>
            <a:endParaRPr kumimoji="1" lang="en-US" altLang="ja-JP" sz="1500" b="1" i="0" u="none" strike="noStrike" kern="1200" cap="none" spc="0" normalizeH="0" baseline="0" noProof="0" dirty="0">
              <a:ln>
                <a:noFill/>
              </a:ln>
              <a:solidFill>
                <a:srgbClr val="A93535"/>
              </a:solidFill>
              <a:effectLst/>
              <a:uLnTx/>
              <a:uFillTx/>
              <a:latin typeface="Segoe UI"/>
              <a:ea typeface="メイリオ"/>
              <a:cs typeface="+mn-cs"/>
            </a:endParaRPr>
          </a:p>
          <a:p>
            <a:pPr lvl="0">
              <a:lnSpc>
                <a:spcPct val="120000"/>
              </a:lnSpc>
              <a:buClr>
                <a:srgbClr val="103185"/>
              </a:buClr>
              <a:defRPr/>
            </a:pPr>
            <a:r>
              <a:rPr kumimoji="1" lang="ja-JP" altLang="en-US" sz="1500" b="1" dirty="0">
                <a:solidFill>
                  <a:srgbClr val="A93535"/>
                </a:solidFill>
                <a:latin typeface="Segoe UI"/>
                <a:ea typeface="メイリオ"/>
              </a:rPr>
              <a:t>　　</a:t>
            </a:r>
            <a:r>
              <a:rPr kumimoji="1" lang="en-US" altLang="ja-JP" sz="1400" b="1" dirty="0">
                <a:solidFill>
                  <a:srgbClr val="A93535"/>
                </a:solidFill>
                <a:latin typeface="Segoe UI"/>
                <a:ea typeface="メイリオ"/>
              </a:rPr>
              <a:t>【</a:t>
            </a:r>
            <a:r>
              <a:rPr kumimoji="1" lang="ja-JP" altLang="en-US" sz="1400" b="1" dirty="0">
                <a:solidFill>
                  <a:srgbClr val="A93535"/>
                </a:solidFill>
              </a:rPr>
              <a:t>労働時間の適正な把握のために使用者が講ずべき措置に関するガイドライン（平成</a:t>
            </a:r>
            <a:r>
              <a:rPr kumimoji="1" lang="en-US" altLang="ja-JP" sz="1400" b="1" dirty="0">
                <a:solidFill>
                  <a:srgbClr val="A93535"/>
                </a:solidFill>
              </a:rPr>
              <a:t>29</a:t>
            </a:r>
            <a:r>
              <a:rPr kumimoji="1" lang="ja-JP" altLang="en-US" sz="1400" b="1" dirty="0">
                <a:solidFill>
                  <a:srgbClr val="A93535"/>
                </a:solidFill>
              </a:rPr>
              <a:t>年</a:t>
            </a:r>
            <a:r>
              <a:rPr kumimoji="1" lang="en-US" altLang="ja-JP" sz="1400" b="1" dirty="0">
                <a:solidFill>
                  <a:srgbClr val="A93535"/>
                </a:solidFill>
              </a:rPr>
              <a:t>1</a:t>
            </a:r>
            <a:r>
              <a:rPr kumimoji="1" lang="ja-JP" altLang="en-US" sz="1400" b="1" dirty="0">
                <a:solidFill>
                  <a:srgbClr val="A93535"/>
                </a:solidFill>
              </a:rPr>
              <a:t>月</a:t>
            </a:r>
            <a:r>
              <a:rPr kumimoji="1" lang="en-US" altLang="ja-JP" sz="1400" b="1" dirty="0">
                <a:solidFill>
                  <a:srgbClr val="A93535"/>
                </a:solidFill>
              </a:rPr>
              <a:t>20</a:t>
            </a:r>
            <a:r>
              <a:rPr kumimoji="1" lang="ja-JP" altLang="en-US" sz="1400" b="1" dirty="0">
                <a:solidFill>
                  <a:srgbClr val="A93535"/>
                </a:solidFill>
              </a:rPr>
              <a:t>日策定）</a:t>
            </a:r>
            <a:r>
              <a:rPr kumimoji="1" lang="en-US" altLang="ja-JP" sz="1400" b="1" dirty="0">
                <a:solidFill>
                  <a:srgbClr val="A93535"/>
                </a:solidFill>
                <a:latin typeface="Segoe UI"/>
                <a:ea typeface="メイリオ"/>
              </a:rPr>
              <a:t>】</a:t>
            </a:r>
            <a:endParaRPr kumimoji="1" lang="en-US" altLang="ja-JP" sz="1400" b="1" i="0" u="none" strike="noStrike" kern="1200" cap="none" spc="0" normalizeH="0" baseline="0" noProof="0" dirty="0">
              <a:ln>
                <a:noFill/>
              </a:ln>
              <a:solidFill>
                <a:srgbClr val="A93535"/>
              </a:solidFill>
              <a:effectLst/>
              <a:uLnTx/>
              <a:uFillTx/>
              <a:latin typeface="Segoe UI"/>
              <a:ea typeface="メイリオ"/>
            </a:endParaRPr>
          </a:p>
        </p:txBody>
      </p:sp>
    </p:spTree>
    <p:extLst>
      <p:ext uri="{BB962C8B-B14F-4D97-AF65-F5344CB8AC3E}">
        <p14:creationId xmlns:p14="http://schemas.microsoft.com/office/powerpoint/2010/main" val="303775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医師の研鑽に係る労働時間の考え方</a:t>
            </a:r>
            <a:endParaRPr kumimoji="1" lang="ja-JP" altLang="en-US" dirty="0"/>
          </a:p>
        </p:txBody>
      </p:sp>
      <p:sp>
        <p:nvSpPr>
          <p:cNvPr id="5" name="正方形/長方形 4"/>
          <p:cNvSpPr/>
          <p:nvPr/>
        </p:nvSpPr>
        <p:spPr>
          <a:xfrm>
            <a:off x="402044" y="1272640"/>
            <a:ext cx="9361040" cy="2858023"/>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73050" indent="-273050"/>
            <a:endParaRPr lang="en-US" altLang="ja-JP"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431925" indent="-1431925">
              <a:spcAft>
                <a:spcPts val="600"/>
              </a:spcAft>
            </a:pPr>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医師の働き方改革に関する検討会</a:t>
            </a:r>
            <a:endParaRPr lang="en-US" altLang="ja-JP" sz="15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68288" indent="-268288">
              <a:spcAft>
                <a:spcPts val="600"/>
              </a:spcAft>
              <a:tabLst>
                <a:tab pos="88900" algn="l"/>
                <a:tab pos="268288" algn="l"/>
              </a:tabLst>
            </a:pPr>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医学は高度に専門的であることに加え、日進月歩の技術革新がなされており、そのような中、個々の医師が行う研鑽が労働であるか否かについては、当該医師の経験、業務、当該医療機関が当該医師に求める医療提供の水準等を踏まえて、現場における判断としては、当該医師の上司がどの範囲を現在の業務上必須と考え指示を行うかによらざるを得ない</a:t>
            </a:r>
            <a:endParaRPr lang="en-US" altLang="ja-JP"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a:spcAft>
                <a:spcPts val="600"/>
              </a:spcAft>
            </a:pPr>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5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検討会報告書</a:t>
            </a:r>
            <a:endParaRPr lang="en-US" altLang="ja-JP" sz="1500" b="1"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医師については、自らの知識の習得や技能の向上を図る研鑽を行う時間が労働時間に該当するのかについて、判然としないという指摘がある。このため、医師の研鑽の労働時間の取扱いについての考え方と</a:t>
            </a:r>
            <a:r>
              <a:rPr lang="en-US" altLang="ja-JP"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労働に該当しない研鑽</a:t>
            </a:r>
            <a:r>
              <a:rPr lang="en-US" altLang="ja-JP"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err="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を適</a:t>
            </a:r>
            <a:r>
              <a:rPr lang="ja-JP" altLang="en-US" sz="15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切に取り扱うための手続を示すことにより、医療機関が医師の労働時間管理を適切に行えるように支援していくことが重要である</a:t>
            </a:r>
          </a:p>
        </p:txBody>
      </p:sp>
      <p:sp>
        <p:nvSpPr>
          <p:cNvPr id="6" name="テキスト ボックス 5"/>
          <p:cNvSpPr txBox="1"/>
          <p:nvPr/>
        </p:nvSpPr>
        <p:spPr>
          <a:xfrm>
            <a:off x="257928" y="1114284"/>
            <a:ext cx="3096344" cy="338554"/>
          </a:xfrm>
          <a:prstGeom prst="rect">
            <a:avLst/>
          </a:prstGeom>
          <a:solidFill>
            <a:schemeClr val="accent1">
              <a:lumMod val="75000"/>
            </a:schemeClr>
          </a:solidFill>
          <a:ln>
            <a:solidFill>
              <a:schemeClr val="bg1"/>
            </a:solidFill>
          </a:ln>
        </p:spPr>
        <p:txBody>
          <a:bodyPr wrap="square" rtlCol="0">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研鑽の考え方をまとめた背景</a:t>
            </a:r>
          </a:p>
        </p:txBody>
      </p:sp>
      <p:sp>
        <p:nvSpPr>
          <p:cNvPr id="7" name="正方形/長方形 6"/>
          <p:cNvSpPr/>
          <p:nvPr/>
        </p:nvSpPr>
        <p:spPr>
          <a:xfrm>
            <a:off x="363867" y="4746012"/>
            <a:ext cx="9119404" cy="1692771"/>
          </a:xfrm>
          <a:prstGeom prst="rect">
            <a:avLst/>
          </a:prstGeom>
        </p:spPr>
        <p:txBody>
          <a:bodyPr wrap="square">
            <a:spAutoFit/>
          </a:bodyPr>
          <a:lstStyle/>
          <a:p>
            <a:pPr marL="179388" indent="-179388"/>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 医療機関等に勤務する医師が、診療等その本来業務の傍ら、医師の自らの知識の習得や技能の向上を図るために行う学習、研究等（☞研鑽）は、</a:t>
            </a:r>
            <a:r>
              <a:rPr lang="ja-JP" altLang="en-US" sz="1600" u="sng" dirty="0">
                <a:solidFill>
                  <a:schemeClr val="tx1">
                    <a:lumMod val="85000"/>
                    <a:lumOff val="15000"/>
                  </a:schemeClr>
                </a:solidFill>
                <a:latin typeface="メイリオ" panose="020B0604030504040204" pitchFamily="50" charset="-128"/>
                <a:ea typeface="メイリオ" panose="020B0604030504040204" pitchFamily="50" charset="-128"/>
              </a:rPr>
              <a:t>労働時間に該当しない</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場合と</a:t>
            </a:r>
            <a:r>
              <a:rPr lang="ja-JP" altLang="en-US" sz="1600" u="sng" dirty="0">
                <a:solidFill>
                  <a:schemeClr val="tx1">
                    <a:lumMod val="85000"/>
                    <a:lumOff val="15000"/>
                  </a:schemeClr>
                </a:solidFill>
                <a:latin typeface="メイリオ" panose="020B0604030504040204" pitchFamily="50" charset="-128"/>
                <a:ea typeface="メイリオ" panose="020B0604030504040204" pitchFamily="50" charset="-128"/>
              </a:rPr>
              <a:t>労働時間に該当する</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場合がある</a:t>
            </a:r>
            <a:endParaRPr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a:p>
            <a:pPr marL="179388" indent="-179388">
              <a:spcBef>
                <a:spcPts val="600"/>
              </a:spcBef>
            </a:pP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 医師の的確な労働時間管理の確保等の観点から、医師の研鑽に係る労働時間該当性に係る判断の</a:t>
            </a:r>
            <a:r>
              <a:rPr lang="ja-JP" altLang="en-US" sz="1600" u="sng" dirty="0">
                <a:solidFill>
                  <a:schemeClr val="tx1">
                    <a:lumMod val="85000"/>
                    <a:lumOff val="15000"/>
                  </a:schemeClr>
                </a:solidFill>
                <a:latin typeface="メイリオ" panose="020B0604030504040204" pitchFamily="50" charset="-128"/>
                <a:ea typeface="メイリオ" panose="020B0604030504040204" pitchFamily="50" charset="-128"/>
              </a:rPr>
              <a:t>基本的な考え方</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、医師の研鑽に係る労働時間該当性の</a:t>
            </a:r>
            <a:r>
              <a:rPr lang="ja-JP" altLang="en-US" sz="1600" u="sng" dirty="0">
                <a:solidFill>
                  <a:schemeClr val="tx1">
                    <a:lumMod val="85000"/>
                    <a:lumOff val="15000"/>
                  </a:schemeClr>
                </a:solidFill>
                <a:latin typeface="メイリオ" panose="020B0604030504040204" pitchFamily="50" charset="-128"/>
                <a:ea typeface="メイリオ" panose="020B0604030504040204" pitchFamily="50" charset="-128"/>
              </a:rPr>
              <a:t>明確化のための手続</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600" u="sng" dirty="0">
                <a:solidFill>
                  <a:schemeClr val="tx1">
                    <a:lumMod val="85000"/>
                    <a:lumOff val="15000"/>
                  </a:schemeClr>
                </a:solidFill>
                <a:latin typeface="メイリオ" panose="020B0604030504040204" pitchFamily="50" charset="-128"/>
                <a:ea typeface="メイリオ" panose="020B0604030504040204" pitchFamily="50" charset="-128"/>
              </a:rPr>
              <a:t>環境整備</a:t>
            </a:r>
            <a:r>
              <a:rPr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を示す</a:t>
            </a:r>
          </a:p>
          <a:p>
            <a:pPr marL="179388" indent="-179388" algn="r">
              <a:spcBef>
                <a:spcPts val="600"/>
              </a:spcBef>
            </a:pP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令和元年７月１日付け</a:t>
            </a:r>
            <a:r>
              <a:rPr lang="zh-CN" altLang="en-US" sz="1400" dirty="0">
                <a:solidFill>
                  <a:schemeClr val="tx1">
                    <a:lumMod val="85000"/>
                    <a:lumOff val="15000"/>
                  </a:schemeClr>
                </a:solidFill>
                <a:latin typeface="メイリオ" panose="020B0604030504040204" pitchFamily="50" charset="-128"/>
                <a:ea typeface="メイリオ" panose="020B0604030504040204" pitchFamily="50" charset="-128"/>
              </a:rPr>
              <a:t>基発</a:t>
            </a:r>
            <a:r>
              <a:rPr lang="en-US" altLang="zh-CN" sz="1400" dirty="0">
                <a:solidFill>
                  <a:schemeClr val="tx1">
                    <a:lumMod val="85000"/>
                    <a:lumOff val="15000"/>
                  </a:schemeClr>
                </a:solidFill>
                <a:latin typeface="メイリオ" panose="020B0604030504040204" pitchFamily="50" charset="-128"/>
                <a:ea typeface="メイリオ" panose="020B0604030504040204" pitchFamily="50" charset="-128"/>
              </a:rPr>
              <a:t>0701</a:t>
            </a:r>
            <a:r>
              <a:rPr lang="zh-CN" altLang="en-US" sz="1400" dirty="0">
                <a:solidFill>
                  <a:schemeClr val="tx1">
                    <a:lumMod val="85000"/>
                    <a:lumOff val="15000"/>
                  </a:schemeClr>
                </a:solidFill>
                <a:latin typeface="メイリオ" panose="020B0604030504040204" pitchFamily="50" charset="-128"/>
                <a:ea typeface="メイリオ" panose="020B0604030504040204" pitchFamily="50" charset="-128"/>
              </a:rPr>
              <a:t>第</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９</a:t>
            </a:r>
            <a:r>
              <a:rPr lang="zh-CN" altLang="en-US" sz="1400" dirty="0">
                <a:solidFill>
                  <a:schemeClr val="tx1">
                    <a:lumMod val="85000"/>
                    <a:lumOff val="15000"/>
                  </a:schemeClr>
                </a:solidFill>
                <a:latin typeface="メイリオ" panose="020B0604030504040204" pitchFamily="50" charset="-128"/>
                <a:ea typeface="メイリオ" panose="020B0604030504040204" pitchFamily="50" charset="-128"/>
              </a:rPr>
              <a:t>号</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（労働基準局長名）、基監発</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0701</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第１号（監督課長名）</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a:t>
            </a:r>
            <a:endPar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下矢印 7"/>
          <p:cNvSpPr/>
          <p:nvPr/>
        </p:nvSpPr>
        <p:spPr>
          <a:xfrm>
            <a:off x="4172855" y="4289019"/>
            <a:ext cx="1501427" cy="359618"/>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489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3B35E-44EB-4B1F-A7AF-1F034E69C1B6}"/>
              </a:ext>
            </a:extLst>
          </p:cNvPr>
          <p:cNvSpPr>
            <a:spLocks noGrp="1"/>
          </p:cNvSpPr>
          <p:nvPr>
            <p:ph type="title"/>
          </p:nvPr>
        </p:nvSpPr>
        <p:spPr/>
        <p:txBody>
          <a:bodyPr/>
          <a:lstStyle/>
          <a:p>
            <a:r>
              <a:rPr lang="ja-JP" altLang="en-US" sz="2000" dirty="0">
                <a:solidFill>
                  <a:srgbClr val="FFFFFF"/>
                </a:solidFill>
              </a:rPr>
              <a:t>医師の研鑽に係る労働時間の考え方</a:t>
            </a:r>
            <a:endParaRPr kumimoji="1" lang="ja-JP" altLang="en-US" sz="1800" dirty="0"/>
          </a:p>
        </p:txBody>
      </p:sp>
      <p:sp>
        <p:nvSpPr>
          <p:cNvPr id="14" name="正方形/長方形 13"/>
          <p:cNvSpPr/>
          <p:nvPr/>
        </p:nvSpPr>
        <p:spPr>
          <a:xfrm>
            <a:off x="336289" y="1550627"/>
            <a:ext cx="9233418" cy="600164"/>
          </a:xfrm>
          <a:prstGeom prst="rect">
            <a:avLst/>
          </a:prstGeom>
        </p:spPr>
        <p:txBody>
          <a:bodyPr wrap="square">
            <a:spAutoFit/>
          </a:bodyPr>
          <a:lstStyle/>
          <a:p>
            <a:pPr>
              <a:spcAft>
                <a:spcPts val="600"/>
              </a:spcAft>
            </a:pPr>
            <a:r>
              <a:rPr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rPr>
              <a:t>１　所定労働時間内の研鑽</a:t>
            </a:r>
            <a:endParaRPr lang="en-US" altLang="ja-JP" sz="1400" b="1" u="sng" dirty="0">
              <a:solidFill>
                <a:schemeClr val="tx1">
                  <a:lumMod val="85000"/>
                  <a:lumOff val="15000"/>
                </a:schemeClr>
              </a:solidFill>
              <a:latin typeface="メイリオ" panose="020B0604030504040204" pitchFamily="50" charset="-128"/>
              <a:ea typeface="メイリオ" panose="020B0604030504040204" pitchFamily="50" charset="-128"/>
            </a:endParaRPr>
          </a:p>
          <a:p>
            <a:pPr marL="179388" indent="-179388">
              <a:spcAft>
                <a:spcPts val="6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　　使用者に指示された勤務場所（院内等）で研鑽を行う場合は、</a:t>
            </a:r>
            <a:r>
              <a:rPr lang="ja-JP" altLang="en-US" sz="1400" b="1" dirty="0">
                <a:solidFill>
                  <a:srgbClr val="FF0000"/>
                </a:solidFill>
                <a:latin typeface="メイリオ" panose="020B0604030504040204" pitchFamily="50" charset="-128"/>
                <a:ea typeface="メイリオ" panose="020B0604030504040204" pitchFamily="50" charset="-128"/>
              </a:rPr>
              <a:t>当然に労働時間に該当</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する</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36289" y="2247371"/>
            <a:ext cx="9665466" cy="1908215"/>
          </a:xfrm>
          <a:prstGeom prst="rect">
            <a:avLst/>
          </a:prstGeom>
        </p:spPr>
        <p:txBody>
          <a:bodyPr wrap="square">
            <a:spAutoFit/>
          </a:bodyPr>
          <a:lstStyle/>
          <a:p>
            <a:pPr>
              <a:spcAft>
                <a:spcPts val="600"/>
              </a:spcAft>
            </a:pPr>
            <a:r>
              <a:rPr lang="ja-JP" altLang="en-US" sz="1400" b="1" u="sng" dirty="0">
                <a:solidFill>
                  <a:schemeClr val="tx1">
                    <a:lumMod val="85000"/>
                    <a:lumOff val="15000"/>
                  </a:schemeClr>
                </a:solidFill>
                <a:latin typeface="メイリオ" panose="020B0604030504040204" pitchFamily="50" charset="-128"/>
                <a:ea typeface="メイリオ" panose="020B0604030504040204" pitchFamily="50" charset="-128"/>
              </a:rPr>
              <a:t>２　所定労働時間外の研鑽</a:t>
            </a:r>
            <a:endParaRPr lang="en-US" altLang="ja-JP" sz="1400" b="1" u="sng" dirty="0">
              <a:solidFill>
                <a:schemeClr val="tx1">
                  <a:lumMod val="85000"/>
                  <a:lumOff val="15000"/>
                </a:schemeClr>
              </a:solidFill>
              <a:latin typeface="メイリオ" panose="020B0604030504040204" pitchFamily="50" charset="-128"/>
              <a:ea typeface="メイリオ" panose="020B0604030504040204" pitchFamily="50" charset="-128"/>
            </a:endParaRPr>
          </a:p>
          <a:p>
            <a:pPr marL="357188" indent="-357188">
              <a:spcAft>
                <a:spcPts val="6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　● 診療等の</a:t>
            </a:r>
            <a:r>
              <a:rPr lang="ja-JP" altLang="en-US" sz="1400" b="1" i="1" dirty="0">
                <a:solidFill>
                  <a:srgbClr val="FF0000"/>
                </a:solidFill>
                <a:latin typeface="メイリオ" panose="020B0604030504040204" pitchFamily="50" charset="-128"/>
                <a:ea typeface="メイリオ" panose="020B0604030504040204" pitchFamily="50" charset="-128"/>
              </a:rPr>
              <a:t>本来業務と直接の関連性なく</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、かつ、業務の遂行を指揮命令する職務上の地位にある者（上司）の</a:t>
            </a:r>
            <a:r>
              <a:rPr lang="ja-JP" altLang="en-US" sz="1400" b="1" dirty="0">
                <a:solidFill>
                  <a:srgbClr val="FF0000"/>
                </a:solidFill>
                <a:latin typeface="メイリオ" panose="020B0604030504040204" pitchFamily="50" charset="-128"/>
                <a:ea typeface="メイリオ" panose="020B0604030504040204" pitchFamily="50" charset="-128"/>
              </a:rPr>
              <a:t>明示・黙示の指示がない限り</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、在院して行う場合でも、一般的に</a:t>
            </a:r>
            <a:r>
              <a:rPr lang="ja-JP" altLang="en-US" sz="1400" b="1" dirty="0">
                <a:solidFill>
                  <a:srgbClr val="FF0000"/>
                </a:solidFill>
                <a:latin typeface="メイリオ" panose="020B0604030504040204" pitchFamily="50" charset="-128"/>
                <a:ea typeface="メイリオ" panose="020B0604030504040204" pitchFamily="50" charset="-128"/>
              </a:rPr>
              <a:t>労働時間に該当しない</a:t>
            </a:r>
          </a:p>
          <a:p>
            <a:pPr marL="357188" indent="-357188">
              <a:spcAft>
                <a:spcPts val="6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　● </a:t>
            </a:r>
            <a:r>
              <a:rPr lang="ja-JP" altLang="en-US" sz="1400" b="1" dirty="0">
                <a:solidFill>
                  <a:srgbClr val="FF0000"/>
                </a:solidFill>
                <a:latin typeface="メイリオ" panose="020B0604030504040204" pitchFamily="50" charset="-128"/>
                <a:ea typeface="メイリオ" panose="020B0604030504040204" pitchFamily="50" charset="-128"/>
              </a:rPr>
              <a:t>上司の明示・黙示の指示がある</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場合は、所定労働時間外、又は診療等の本来業務との直接の関連性がなくても、一般的に</a:t>
            </a:r>
            <a:r>
              <a:rPr lang="ja-JP" altLang="en-US" sz="1400" b="1" dirty="0">
                <a:solidFill>
                  <a:srgbClr val="FF0000"/>
                </a:solidFill>
                <a:latin typeface="メイリオ" panose="020B0604030504040204" pitchFamily="50" charset="-128"/>
                <a:ea typeface="メイリオ" panose="020B0604030504040204" pitchFamily="50" charset="-128"/>
              </a:rPr>
              <a:t>労働時間に該当</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する</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357188" indent="-357188">
              <a:spcAft>
                <a:spcPts val="6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　</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実情</a:t>
            </a:r>
            <a:r>
              <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在院して行う場合でも、上司の明示・黙示の指示なく自発的のものも少なくない</a:t>
            </a:r>
            <a:endParaRPr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marL="357188" indent="-357188">
              <a:spcAft>
                <a:spcPts val="600"/>
              </a:spcAft>
            </a:pP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　　　　　　☞ 研鑽の類型ごとに基本的考え方を整理</a:t>
            </a:r>
          </a:p>
        </p:txBody>
      </p:sp>
      <p:pic>
        <p:nvPicPr>
          <p:cNvPr id="16" name="図 15"/>
          <p:cNvPicPr>
            <a:picLocks noChangeAspect="1"/>
          </p:cNvPicPr>
          <p:nvPr/>
        </p:nvPicPr>
        <p:blipFill rotWithShape="1">
          <a:blip r:embed="rId2"/>
          <a:srcRect l="1719" t="59667" r="43528" b="16005"/>
          <a:stretch/>
        </p:blipFill>
        <p:spPr>
          <a:xfrm>
            <a:off x="581023" y="4379091"/>
            <a:ext cx="6674542" cy="2372536"/>
          </a:xfrm>
          <a:prstGeom prst="rect">
            <a:avLst/>
          </a:prstGeom>
        </p:spPr>
      </p:pic>
      <p:sp>
        <p:nvSpPr>
          <p:cNvPr id="5" name="テキスト プレースホルダー 4"/>
          <p:cNvSpPr>
            <a:spLocks noGrp="1"/>
          </p:cNvSpPr>
          <p:nvPr>
            <p:ph type="body" sz="quarter" idx="13"/>
          </p:nvPr>
        </p:nvSpPr>
        <p:spPr/>
        <p:txBody>
          <a:bodyPr/>
          <a:lstStyle/>
          <a:p>
            <a:r>
              <a:rPr kumimoji="1" lang="en-US" altLang="ja-JP" b="1" dirty="0"/>
              <a:t>【</a:t>
            </a:r>
            <a:r>
              <a:rPr kumimoji="1" lang="ja-JP" altLang="en-US" b="1" dirty="0"/>
              <a:t>令和元年７月１日付け基発</a:t>
            </a:r>
            <a:r>
              <a:rPr kumimoji="1" lang="en-US" altLang="ja-JP" b="1" dirty="0"/>
              <a:t>0701</a:t>
            </a:r>
            <a:r>
              <a:rPr kumimoji="1" lang="ja-JP" altLang="en-US" b="1" dirty="0"/>
              <a:t>第９号「医師の研鑽に係る労働時間に関する考え方について」</a:t>
            </a:r>
            <a:r>
              <a:rPr kumimoji="1" lang="en-US" altLang="ja-JP" b="1" dirty="0"/>
              <a:t>】</a:t>
            </a:r>
            <a:endParaRPr kumimoji="1" lang="ja-JP" altLang="en-US" b="1" dirty="0"/>
          </a:p>
        </p:txBody>
      </p:sp>
      <p:pic>
        <p:nvPicPr>
          <p:cNvPr id="8" name="図 7"/>
          <p:cNvPicPr>
            <a:picLocks noChangeAspect="1"/>
          </p:cNvPicPr>
          <p:nvPr/>
        </p:nvPicPr>
        <p:blipFill rotWithShape="1">
          <a:blip r:embed="rId2"/>
          <a:srcRect l="56444" t="59667" r="26553" b="16005"/>
          <a:stretch/>
        </p:blipFill>
        <p:spPr>
          <a:xfrm>
            <a:off x="7394712" y="4332483"/>
            <a:ext cx="2072721" cy="2372536"/>
          </a:xfrm>
          <a:prstGeom prst="rect">
            <a:avLst/>
          </a:prstGeom>
        </p:spPr>
      </p:pic>
    </p:spTree>
    <p:extLst>
      <p:ext uri="{BB962C8B-B14F-4D97-AF65-F5344CB8AC3E}">
        <p14:creationId xmlns:p14="http://schemas.microsoft.com/office/powerpoint/2010/main" val="767407034"/>
      </p:ext>
    </p:extLst>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4334</Words>
  <Application>Microsoft Office PowerPoint</Application>
  <PresentationFormat>A4 210 x 297 mm</PresentationFormat>
  <Paragraphs>361</Paragraphs>
  <Slides>31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ＤＨＰ特太ゴシック体</vt:lpstr>
      <vt:lpstr>ＭＳ Ｐゴシック</vt:lpstr>
      <vt:lpstr>Meiryo</vt:lpstr>
      <vt:lpstr>Meiryo</vt:lpstr>
      <vt:lpstr>游ゴシック</vt:lpstr>
      <vt:lpstr>Arial</vt:lpstr>
      <vt:lpstr>Calibri</vt:lpstr>
      <vt:lpstr>Segoe UI</vt:lpstr>
      <vt:lpstr>Wingdings</vt:lpstr>
      <vt:lpstr>2_Office テーマ</vt:lpstr>
      <vt:lpstr>基本的な労働時間管理と36協定届の締結について</vt:lpstr>
      <vt:lpstr>PowerPoint プレゼンテーション</vt:lpstr>
      <vt:lpstr>PowerPoint プレゼンテーション</vt:lpstr>
      <vt:lpstr>１．制度概要　時間外労働の上限規制の概要</vt:lpstr>
      <vt:lpstr>１．制度概要　時間外労働の上限規制の概要</vt:lpstr>
      <vt:lpstr>PowerPoint プレゼンテーション</vt:lpstr>
      <vt:lpstr>２．労働時間の把握（自己研鑽）について</vt:lpstr>
      <vt:lpstr>医師の研鑽に係る労働時間の考え方</vt:lpstr>
      <vt:lpstr>医師の研鑽に係る労働時間の考え方</vt:lpstr>
      <vt:lpstr>PowerPoint プレゼンテーション</vt:lpstr>
      <vt:lpstr>３．医師の宿日直許可について</vt:lpstr>
      <vt:lpstr>３．医師の宿日直許可について</vt:lpstr>
      <vt:lpstr>PowerPoint プレゼンテーション</vt:lpstr>
      <vt:lpstr>2024年４月以降の医療機関の36協定について</vt:lpstr>
      <vt:lpstr>2024年４月以降の医療機関の36協定について</vt:lpstr>
      <vt:lpstr>2024年４月以降の医療機関の36協定について</vt:lpstr>
      <vt:lpstr>2024年４月以降の医療機関の36協定について（参考）</vt:lpstr>
      <vt:lpstr>36協定届の記載例（１）</vt:lpstr>
      <vt:lpstr>36協定届の記載例（２）</vt:lpstr>
      <vt:lpstr>36協定届の記載例（３）</vt:lpstr>
      <vt:lpstr>36協定届の記載例（４）</vt:lpstr>
      <vt:lpstr>36協定届の記載例（５）</vt:lpstr>
      <vt:lpstr>36協定届の記載例（６）</vt:lpstr>
      <vt:lpstr>36協定届の記載例（７）</vt:lpstr>
      <vt:lpstr>PowerPoint プレゼンテーション</vt:lpstr>
      <vt:lpstr>医師の時間外労働の上限規制に関するQ＆Aについて（１）</vt:lpstr>
      <vt:lpstr>医師の時間外労働の上限規制に関するQ＆Aについて（２）</vt:lpstr>
      <vt:lpstr>医師の時間外労働の上限規制に関するQ＆Aについて（３）</vt:lpstr>
      <vt:lpstr>医師の時間外労働の上限規制に関するQ＆Aについて</vt:lpstr>
      <vt:lpstr>医師の時間外労働の上限規制に関するQ＆Aについて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2024-02-16T04:09:44Z</dcterms:created>
  <dcterms:modified xsi:type="dcterms:W3CDTF">2024-02-16T04:11:22Z</dcterms:modified>
</cp:coreProperties>
</file>